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4" r:id="rId24"/>
    <p:sldId id="393" r:id="rId25"/>
    <p:sldId id="285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301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2" r:id="rId44"/>
    <p:sldId id="311" r:id="rId45"/>
    <p:sldId id="316" r:id="rId46"/>
    <p:sldId id="317" r:id="rId47"/>
    <p:sldId id="395" r:id="rId48"/>
    <p:sldId id="318" r:id="rId49"/>
    <p:sldId id="319" r:id="rId50"/>
    <p:sldId id="320" r:id="rId51"/>
    <p:sldId id="321" r:id="rId52"/>
    <p:sldId id="322" r:id="rId53"/>
    <p:sldId id="397" r:id="rId54"/>
    <p:sldId id="323" r:id="rId55"/>
    <p:sldId id="324" r:id="rId56"/>
    <p:sldId id="325" r:id="rId57"/>
    <p:sldId id="326" r:id="rId58"/>
    <p:sldId id="327" r:id="rId59"/>
    <p:sldId id="329" r:id="rId60"/>
    <p:sldId id="330" r:id="rId61"/>
    <p:sldId id="331" r:id="rId62"/>
    <p:sldId id="328" r:id="rId63"/>
    <p:sldId id="383" r:id="rId64"/>
    <p:sldId id="384" r:id="rId65"/>
    <p:sldId id="387" r:id="rId66"/>
    <p:sldId id="381" r:id="rId67"/>
    <p:sldId id="386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10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93D25-8065-42D0-B2C2-5B7FE35362F5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AF0F9-BD04-4A6B-A2F9-1B379180CE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AF0F9-BD04-4A6B-A2F9-1B379180CE6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AF0F9-BD04-4A6B-A2F9-1B379180CE66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AF0F9-BD04-4A6B-A2F9-1B379180CE66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FEEEB-A3C6-49FC-9578-5786540A2EB0}" type="datetimeFigureOut">
              <a:rPr lang="en-US" smtClean="0"/>
              <a:pPr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5090-F086-481E-ADBC-4F7C684B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ers\Gvozden%20Rosic\Desktop\CNS%202%20i%203%20IASS\atetosis.mp4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ers\Gvozden%20Rosic\Desktop\CNS%202%20i%203%20IASS\hemibalizam.mp4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ers\Gvozden%20Rosic\Desktop\CNS%202%20i%203%20IASS\horea%201.mp4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ers\Gvozden%20Rosic\Desktop\CNS%202%20i%203%20IASS\Parkinson.mp4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Zorica\Desktop\CNS%202\horea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428596" y="2514600"/>
            <a:ext cx="8286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sr-Cyrl-RS" sz="2400" b="1" dirty="0" smtClean="0"/>
              <a:t>13</a:t>
            </a:r>
            <a:r>
              <a:rPr lang="sr-Cyrl-CS" sz="2400" b="1" dirty="0" smtClean="0"/>
              <a:t>. </a:t>
            </a:r>
            <a:r>
              <a:rPr lang="sr-Cyrl-CS" sz="2400" b="1" dirty="0"/>
              <a:t>наставна </a:t>
            </a:r>
            <a:r>
              <a:rPr lang="sr-Cyrl-CS" sz="2400" b="1" dirty="0" smtClean="0"/>
              <a:t>јединица</a:t>
            </a:r>
            <a:endParaRPr lang="ru-RU" sz="2400" b="1" dirty="0"/>
          </a:p>
          <a:p>
            <a:pPr algn="ctr"/>
            <a:endParaRPr lang="en-US" sz="1600" b="1" dirty="0"/>
          </a:p>
          <a:p>
            <a:pPr algn="ctr"/>
            <a:r>
              <a:rPr lang="en-US" sz="4000" b="1" dirty="0"/>
              <a:t>ФИЗИОЛОГИЈА </a:t>
            </a:r>
          </a:p>
          <a:p>
            <a:pPr algn="ctr"/>
            <a:r>
              <a:rPr lang="en-US" sz="4000" b="1" dirty="0" smtClean="0"/>
              <a:t>НЕРВНОГ </a:t>
            </a:r>
            <a:r>
              <a:rPr lang="en-US" sz="4000" b="1" dirty="0"/>
              <a:t>СИСТЕМА </a:t>
            </a:r>
            <a:r>
              <a:rPr lang="sr-Latn-RS" sz="4000" b="1" dirty="0" smtClean="0"/>
              <a:t>2</a:t>
            </a:r>
            <a:endParaRPr lang="en-US" sz="4000" b="1" dirty="0"/>
          </a:p>
          <a:p>
            <a:pPr algn="ctr"/>
            <a:endParaRPr lang="sr-Latn-CS" sz="2400" b="1" dirty="0"/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410200" y="6019800"/>
            <a:ext cx="3581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доц. др Драгица Селаковић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2286000" y="152400"/>
            <a:ext cx="472738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sr-Cyrl-CS" dirty="0"/>
              <a:t>Универзитет у Крагујевцу</a:t>
            </a:r>
          </a:p>
          <a:p>
            <a:pPr algn="ctr" eaLnBrk="0" hangingPunct="0"/>
            <a:r>
              <a:rPr lang="sr-Cyrl-CS" dirty="0"/>
              <a:t>Факултет медицинских наука </a:t>
            </a:r>
            <a:br>
              <a:rPr lang="sr-Cyrl-CS" dirty="0"/>
            </a:br>
            <a:r>
              <a:rPr lang="sr-Cyrl-CS" dirty="0"/>
              <a:t>Интегрисане академске студије </a:t>
            </a:r>
            <a:r>
              <a:rPr lang="sr-Cyrl-RS" dirty="0" smtClean="0"/>
              <a:t>стоматологиј</a:t>
            </a:r>
            <a:r>
              <a:rPr lang="en-US" dirty="0" smtClean="0"/>
              <a:t>е</a:t>
            </a:r>
            <a:endParaRPr lang="sr-Latn-C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Типови интрафузалних влакана у мишићном вретену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000108"/>
            <a:ext cx="4143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</a:t>
            </a:r>
            <a:r>
              <a:rPr lang="en-US" dirty="0" smtClean="0"/>
              <a:t> – </a:t>
            </a:r>
            <a:r>
              <a:rPr lang="sr-Cyrl-RS" b="1" dirty="0" smtClean="0"/>
              <a:t>влакна са једрима у врећи 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1-3 у сваком мишићном вретену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неколико мишићних влакана се спаја у централном (рецепторском) делу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инервирају их </a:t>
            </a:r>
            <a:r>
              <a:rPr lang="sr-Cyrl-RS" u="sng" dirty="0" smtClean="0"/>
              <a:t>примарни нервни завршеци</a:t>
            </a:r>
            <a:endParaRPr lang="en-US" u="sng" dirty="0"/>
          </a:p>
        </p:txBody>
      </p:sp>
      <p:sp>
        <p:nvSpPr>
          <p:cNvPr id="4" name="Rectangle 3"/>
          <p:cNvSpPr/>
          <p:nvPr/>
        </p:nvSpPr>
        <p:spPr>
          <a:xfrm>
            <a:off x="5357818" y="928670"/>
            <a:ext cx="3571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II</a:t>
            </a:r>
            <a:r>
              <a:rPr lang="en-US" dirty="0" smtClean="0"/>
              <a:t> – </a:t>
            </a:r>
            <a:r>
              <a:rPr lang="sr-Cyrl-RS" b="1" dirty="0" smtClean="0"/>
              <a:t>влакна са једрима у ланцу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3-9 у сваком мишићном вретену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дупло су тања и краћа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инервирају их </a:t>
            </a:r>
            <a:r>
              <a:rPr lang="sr-Cyrl-RS" u="sng" dirty="0" smtClean="0"/>
              <a:t>примарни и секундарни нервни завршеци</a:t>
            </a:r>
          </a:p>
        </p:txBody>
      </p:sp>
      <p:pic>
        <p:nvPicPr>
          <p:cNvPr id="5" name="Picture 2" descr="D:\Users\Gvozden Rosic\Desktop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429000"/>
            <a:ext cx="7053942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32" y="66612"/>
            <a:ext cx="44291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/>
              <a:t>С</a:t>
            </a:r>
            <a:r>
              <a:rPr lang="sr-Cyrl-RS" sz="2400" b="1" dirty="0" smtClean="0"/>
              <a:t>татички</a:t>
            </a:r>
            <a:r>
              <a:rPr lang="sr-Latn-CS" sz="2400" b="1" dirty="0" smtClean="0"/>
              <a:t> </a:t>
            </a:r>
            <a:r>
              <a:rPr lang="sr-Cyrl-RS" sz="2400" b="1" dirty="0" smtClean="0"/>
              <a:t>одговор</a:t>
            </a:r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/>
              <a:t> </a:t>
            </a:r>
            <a:r>
              <a:rPr lang="sr-Cyrl-RS" dirty="0" smtClean="0"/>
              <a:t>настаје при </a:t>
            </a:r>
            <a:r>
              <a:rPr lang="sr-Cyrl-RS" u="sng" dirty="0" smtClean="0"/>
              <a:t>спором</a:t>
            </a:r>
            <a:r>
              <a:rPr lang="sr-Cyrl-RS" dirty="0" smtClean="0"/>
              <a:t> истезању вретена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импулси се преносе преко </a:t>
            </a:r>
            <a:r>
              <a:rPr lang="sr-Cyrl-RS" u="sng" dirty="0" smtClean="0"/>
              <a:t>примарних и секундарних</a:t>
            </a:r>
            <a:r>
              <a:rPr lang="sr-Cyrl-RS" dirty="0" smtClean="0"/>
              <a:t> завршетака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број импулса је директно пропорционалан </a:t>
            </a:r>
            <a:r>
              <a:rPr lang="sr-Cyrl-RS" u="sng" dirty="0" smtClean="0"/>
              <a:t>величини</a:t>
            </a:r>
            <a:r>
              <a:rPr lang="sr-Cyrl-RS" dirty="0" smtClean="0"/>
              <a:t> истезања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одашиљање импулса траје неколико минута (док вретено остаје истегнуто)</a:t>
            </a:r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429124" y="-24"/>
            <a:ext cx="47148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b="1" dirty="0" smtClean="0"/>
              <a:t>Динамички</a:t>
            </a:r>
            <a:r>
              <a:rPr lang="sr-Latn-CS" sz="2400" b="1" dirty="0" smtClean="0"/>
              <a:t> </a:t>
            </a:r>
            <a:r>
              <a:rPr lang="sr-Cyrl-RS" sz="2400" b="1" dirty="0" smtClean="0"/>
              <a:t>одговор</a:t>
            </a:r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/>
              <a:t> </a:t>
            </a:r>
            <a:r>
              <a:rPr lang="sr-Cyrl-RS" dirty="0" smtClean="0"/>
              <a:t>настаје при </a:t>
            </a:r>
            <a:r>
              <a:rPr lang="sr-Cyrl-RS" u="sng" dirty="0" smtClean="0"/>
              <a:t>наглом</a:t>
            </a:r>
            <a:r>
              <a:rPr lang="sr-Cyrl-RS" dirty="0" smtClean="0"/>
              <a:t> истезању вретена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импулси се преносе искључиво преко </a:t>
            </a:r>
            <a:r>
              <a:rPr lang="sr-Cyrl-RS" u="sng" dirty="0" smtClean="0"/>
              <a:t>примарних</a:t>
            </a:r>
            <a:r>
              <a:rPr lang="sr-Cyrl-RS" dirty="0" smtClean="0"/>
              <a:t> завршетака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број импулса је директно пропорционалан </a:t>
            </a:r>
            <a:r>
              <a:rPr lang="sr-Cyrl-RS" u="sng" dirty="0" smtClean="0"/>
              <a:t>брзини</a:t>
            </a:r>
            <a:r>
              <a:rPr lang="sr-Cyrl-RS" dirty="0" smtClean="0"/>
              <a:t> (не величини) истезања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одашиљање импулса се нагло смањује при престанку истезања (враћа се на ниво статичког одговора)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истоветан одговор се јавља и при скраћењу дужине вретена</a:t>
            </a:r>
            <a:endParaRPr lang="en-US" dirty="0"/>
          </a:p>
        </p:txBody>
      </p:sp>
      <p:pic>
        <p:nvPicPr>
          <p:cNvPr id="4" name="Picture 2" descr="D:\Users\Gvozden Rosic\Desktop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520" y="3571876"/>
            <a:ext cx="7053942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Улога гама еферентног система у контроли функције </a:t>
            </a:r>
            <a:endParaRPr lang="en-US" sz="2400" dirty="0" smtClean="0"/>
          </a:p>
          <a:p>
            <a:pPr algn="ctr"/>
            <a:r>
              <a:rPr lang="sr-Cyrl-RS" sz="2400" dirty="0" smtClean="0"/>
              <a:t>мишићног вретена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928670"/>
            <a:ext cx="885831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два типа гама моторних неурона:</a:t>
            </a:r>
          </a:p>
          <a:p>
            <a:pPr lvl="1">
              <a:buFontTx/>
              <a:buChar char="-"/>
            </a:pPr>
            <a:r>
              <a:rPr lang="sr-Cyrl-RS" dirty="0"/>
              <a:t> </a:t>
            </a:r>
            <a:r>
              <a:rPr lang="sr-Cyrl-RS" b="1" dirty="0" smtClean="0"/>
              <a:t>гама динамички </a:t>
            </a:r>
            <a:r>
              <a:rPr lang="sr-Cyrl-RS" dirty="0" smtClean="0"/>
              <a:t>(ексцитирају влакна са једрима у врећи)</a:t>
            </a:r>
          </a:p>
          <a:p>
            <a:pPr lvl="1">
              <a:buFontTx/>
              <a:buChar char="-"/>
            </a:pPr>
            <a:r>
              <a:rPr lang="sr-Cyrl-RS" dirty="0"/>
              <a:t> </a:t>
            </a:r>
            <a:r>
              <a:rPr lang="sr-Cyrl-RS" b="1" dirty="0" smtClean="0"/>
              <a:t>гама статички </a:t>
            </a:r>
            <a:r>
              <a:rPr lang="sr-Cyrl-RS" dirty="0" smtClean="0"/>
              <a:t>(ексцитирају влакна са једрима у ланцу)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гама динамички </a:t>
            </a:r>
            <a:r>
              <a:rPr lang="sr-Cyrl-RS" dirty="0" smtClean="0"/>
              <a:t>неурони снажно појачавају динамички одговор (слаб утицај на статички одговор)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b="1" dirty="0" smtClean="0"/>
              <a:t>гама статички </a:t>
            </a:r>
            <a:r>
              <a:rPr lang="sr-Cyrl-RS" dirty="0" smtClean="0"/>
              <a:t>неурони снажно појачавају статички одговор (слаб утицај на динамички одговор)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у физиолошким условима постоји константна активност гама еферентног система (континуирано одашиљање импулса из вретена):</a:t>
            </a:r>
          </a:p>
          <a:p>
            <a:pPr lvl="1">
              <a:buFontTx/>
              <a:buChar char="-"/>
            </a:pPr>
            <a:r>
              <a:rPr lang="sr-Cyrl-RS" dirty="0" smtClean="0"/>
              <a:t> истезање повећава број импулса</a:t>
            </a:r>
          </a:p>
          <a:p>
            <a:pPr lvl="1">
              <a:buFontTx/>
              <a:buChar char="-"/>
            </a:pPr>
            <a:r>
              <a:rPr lang="sr-Cyrl-RS" dirty="0"/>
              <a:t> </a:t>
            </a:r>
            <a:r>
              <a:rPr lang="sr-Cyrl-RS" dirty="0" smtClean="0"/>
              <a:t>скраћивање смањује број импулса</a:t>
            </a:r>
            <a:endParaRPr lang="en-US" dirty="0"/>
          </a:p>
        </p:txBody>
      </p:sp>
      <p:pic>
        <p:nvPicPr>
          <p:cNvPr id="4" name="Picture 2" descr="D:\Users\Gvozden Rosic\Desktop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438725"/>
            <a:ext cx="5429288" cy="2419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85728"/>
            <a:ext cx="9001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dirty="0" smtClean="0"/>
              <a:t>Рефлекс на истезање – пример функције мишићног вретена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1142984"/>
            <a:ext cx="68580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dirty="0" smtClean="0"/>
              <a:t>истезање мишића </a:t>
            </a:r>
          </a:p>
          <a:p>
            <a:pPr algn="ctr"/>
            <a:r>
              <a:rPr lang="sr-Cyrl-RS" sz="2000" dirty="0" smtClean="0"/>
              <a:t>↓ </a:t>
            </a:r>
          </a:p>
          <a:p>
            <a:pPr algn="ctr"/>
            <a:r>
              <a:rPr lang="sr-Cyrl-RS" sz="2000" dirty="0" smtClean="0"/>
              <a:t>ексцитација мишићних вретена </a:t>
            </a:r>
          </a:p>
          <a:p>
            <a:pPr algn="ctr"/>
            <a:r>
              <a:rPr lang="sr-Cyrl-RS" sz="2000" dirty="0" smtClean="0"/>
              <a:t>↓</a:t>
            </a:r>
          </a:p>
          <a:p>
            <a:pPr algn="ctr"/>
            <a:r>
              <a:rPr lang="sr-Cyrl-RS" sz="2000" dirty="0" smtClean="0"/>
              <a:t>контракција скелетних мишићних влакана (у истом мишићу)</a:t>
            </a:r>
            <a:endParaRPr lang="en-US" sz="2000" dirty="0"/>
          </a:p>
        </p:txBody>
      </p:sp>
      <p:pic>
        <p:nvPicPr>
          <p:cNvPr id="1026" name="Picture 2" descr="D:\Users\Gvozden Rosic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4554" y="3500438"/>
            <a:ext cx="5464966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42852"/>
            <a:ext cx="8858312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u="sng" dirty="0" smtClean="0"/>
              <a:t>Рефлексни лук мишића на истезање</a:t>
            </a:r>
          </a:p>
          <a:p>
            <a:endParaRPr lang="sr-Cyrl-RS" u="sng" dirty="0" smtClean="0"/>
          </a:p>
          <a:p>
            <a:r>
              <a:rPr lang="sr-Cyrl-RS" b="1" dirty="0" smtClean="0"/>
              <a:t>А. Динамички рефлекс</a:t>
            </a:r>
            <a:r>
              <a:rPr lang="en-US" b="1" dirty="0" smtClean="0"/>
              <a:t> *</a:t>
            </a:r>
            <a:endParaRPr lang="sr-Cyrl-RS" b="1" dirty="0" smtClean="0"/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рецептор</a:t>
            </a:r>
            <a:r>
              <a:rPr lang="sr-Cyrl-RS" dirty="0" smtClean="0"/>
              <a:t> → мишићно вретено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аферентни неурон </a:t>
            </a:r>
            <a:r>
              <a:rPr lang="sr-Cyrl-RS" dirty="0" smtClean="0"/>
              <a:t>(у задњим роговима) → проприоцептивна влакна (</a:t>
            </a:r>
            <a:r>
              <a:rPr lang="en-US" dirty="0" smtClean="0"/>
              <a:t>I</a:t>
            </a:r>
            <a:r>
              <a:rPr lang="sr-Cyrl-RS" dirty="0" smtClean="0"/>
              <a:t>а) – улазе у задње рогове кичмене мождине, грана се продужава до сиве масе предњих рогова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еферентни неурон</a:t>
            </a:r>
            <a:r>
              <a:rPr lang="sr-Cyrl-RS" dirty="0" smtClean="0"/>
              <a:t> (алфа мотонеурон у предњим роговима) → влакна (А алфа)</a:t>
            </a:r>
            <a:r>
              <a:rPr lang="en-US" dirty="0" smtClean="0"/>
              <a:t> </a:t>
            </a:r>
            <a:r>
              <a:rPr lang="sr-Cyrl-RS" dirty="0" smtClean="0"/>
              <a:t>се завршавају на скелетним мишићним влакнима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ефектор</a:t>
            </a:r>
            <a:r>
              <a:rPr lang="sr-Cyrl-RS" dirty="0" smtClean="0"/>
              <a:t> → скелетни мишић – контракција </a:t>
            </a:r>
          </a:p>
          <a:p>
            <a:endParaRPr lang="sr-Cyrl-RS" dirty="0" smtClean="0"/>
          </a:p>
          <a:p>
            <a:r>
              <a:rPr lang="sr-Cyrl-RS" dirty="0" smtClean="0"/>
              <a:t>Сврха: супротстављање наглом истезању</a:t>
            </a:r>
          </a:p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  <a:p>
            <a:r>
              <a:rPr lang="sr-Cyrl-RS" b="1" dirty="0" smtClean="0"/>
              <a:t>Б. Статички рефлекс</a:t>
            </a:r>
          </a:p>
          <a:p>
            <a:endParaRPr lang="sr-Cyrl-RS" sz="12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део проприоцептивних влакана (</a:t>
            </a:r>
            <a:r>
              <a:rPr lang="en-US" dirty="0" smtClean="0"/>
              <a:t>II</a:t>
            </a:r>
            <a:r>
              <a:rPr lang="sr-Cyrl-RS" dirty="0" smtClean="0"/>
              <a:t>) се завршава на бројним интернеуронима –  продужени одговор алфа мотонеурона и друге функције</a:t>
            </a:r>
          </a:p>
          <a:p>
            <a:endParaRPr lang="sr-Cyrl-RS" dirty="0" smtClean="0"/>
          </a:p>
          <a:p>
            <a:r>
              <a:rPr lang="sr-Cyrl-RS" dirty="0" smtClean="0"/>
              <a:t>Сврха: одржавање константног степена истегнутости мишића</a:t>
            </a:r>
          </a:p>
          <a:p>
            <a:endParaRPr lang="en-US" sz="1200" dirty="0" smtClean="0"/>
          </a:p>
          <a:p>
            <a:r>
              <a:rPr lang="en-US" b="1" dirty="0" smtClean="0"/>
              <a:t>* </a:t>
            </a:r>
            <a:r>
              <a:rPr lang="sr-Cyrl-RS" b="1" dirty="0" smtClean="0"/>
              <a:t>моносинаптички рефлекс</a:t>
            </a:r>
            <a:endParaRPr lang="en-US" b="1" dirty="0"/>
          </a:p>
        </p:txBody>
      </p:sp>
      <p:pic>
        <p:nvPicPr>
          <p:cNvPr id="2050" name="Picture 2" descr="D:\Users\Gvozden Rosic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468247"/>
            <a:ext cx="2871788" cy="22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14348" y="142852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dirty="0" smtClean="0"/>
              <a:t>Пригушивачка улога рефлекса на истезање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857232"/>
            <a:ext cx="478634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импулси из кичмене мождине често долазе у грубој (неусклађеној) форми – фреквенца се нагло повећава или смањује</a:t>
            </a:r>
          </a:p>
          <a:p>
            <a:pPr>
              <a:buFont typeface="Arial" pitchFamily="34" charset="0"/>
              <a:buChar char="•"/>
            </a:pPr>
            <a:endParaRPr lang="sr-Cyrl-RS" sz="12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то за последицу има (када мишићна вретена нису у функцији) нагле, грчевите и неусклађене покрете скелетних мишића [В]</a:t>
            </a:r>
          </a:p>
          <a:p>
            <a:pPr>
              <a:buFont typeface="Arial" pitchFamily="34" charset="0"/>
              <a:buChar char="•"/>
            </a:pPr>
            <a:endParaRPr lang="sr-Cyrl-RS" sz="12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функција мишићних вретена омогућава </a:t>
            </a:r>
            <a:r>
              <a:rPr lang="sr-Cyrl-RS" b="1" dirty="0" smtClean="0"/>
              <a:t>да се спрече велике осцилације у покретима скелетних мишића</a:t>
            </a:r>
            <a:r>
              <a:rPr lang="sr-Cyrl-RS" sz="2000" dirty="0" smtClean="0"/>
              <a:t> [А]</a:t>
            </a:r>
          </a:p>
        </p:txBody>
      </p:sp>
      <p:sp>
        <p:nvSpPr>
          <p:cNvPr id="5" name="Rectangle 4"/>
          <p:cNvSpPr/>
          <p:nvPr/>
        </p:nvSpPr>
        <p:spPr>
          <a:xfrm>
            <a:off x="500034" y="3929066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dirty="0" smtClean="0"/>
              <a:t>Коактивација алфа и гама мотонеурона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4429132"/>
            <a:ext cx="88583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сваки импулс из кичмене мождине који се одашиље </a:t>
            </a:r>
            <a:r>
              <a:rPr lang="sr-Cyrl-RS" b="1" dirty="0" smtClean="0"/>
              <a:t>алфа</a:t>
            </a:r>
            <a:r>
              <a:rPr lang="sr-Cyrl-RS" dirty="0" smtClean="0"/>
              <a:t> мотонеуронима се </a:t>
            </a:r>
            <a:r>
              <a:rPr lang="sr-Cyrl-RS" b="1" dirty="0" smtClean="0"/>
              <a:t>истовремено пропагира и гама мотонеуронима</a:t>
            </a:r>
            <a:r>
              <a:rPr lang="sr-Cyrl-RS" dirty="0" smtClean="0"/>
              <a:t> (има их 31% више) до мишића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сврха:</a:t>
            </a:r>
          </a:p>
          <a:p>
            <a:r>
              <a:rPr lang="sr-Cyrl-RS" dirty="0" smtClean="0"/>
              <a:t>	- одржавање константне дужине рецепторског дела мишићног вретена 	(спречава се да, услед скраћења мишићног вретена, дође до заустављања 	контракције)</a:t>
            </a:r>
          </a:p>
          <a:p>
            <a:r>
              <a:rPr lang="sr-Cyrl-RS" dirty="0" smtClean="0"/>
              <a:t>	- одржавање пригушивачке функције мишићног вретена упркос променама 	укупне дужине мишића</a:t>
            </a:r>
          </a:p>
        </p:txBody>
      </p:sp>
      <p:pic>
        <p:nvPicPr>
          <p:cNvPr id="3074" name="Picture 2" descr="D:\Users\Gvozden Rosic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928670"/>
            <a:ext cx="376679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14348" y="142852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dirty="0" smtClean="0"/>
              <a:t>Контрола гама еферентног система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642918"/>
            <a:ext cx="90011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директна контрола</a:t>
            </a:r>
            <a:r>
              <a:rPr lang="sr-Cyrl-RS" dirty="0" smtClean="0"/>
              <a:t> – булборетикуларна (фацилитацијска) област можданог стабла</a:t>
            </a:r>
          </a:p>
          <a:p>
            <a:pPr>
              <a:buFont typeface="Arial" pitchFamily="34" charset="0"/>
              <a:buChar char="•"/>
            </a:pPr>
            <a:endParaRPr lang="sr-Cyrl-RS" sz="12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индиректна контрола</a:t>
            </a:r>
            <a:r>
              <a:rPr lang="sr-Cyrl-RS" dirty="0" smtClean="0"/>
              <a:t> – импулси који у булборетикуларну област долазе из:</a:t>
            </a:r>
          </a:p>
          <a:p>
            <a:r>
              <a:rPr lang="sr-Cyrl-RS" dirty="0" smtClean="0"/>
              <a:t>	- церебелума </a:t>
            </a:r>
          </a:p>
          <a:p>
            <a:r>
              <a:rPr lang="sr-Cyrl-RS" dirty="0" smtClean="0"/>
              <a:t>	- базалних ганглија</a:t>
            </a:r>
          </a:p>
          <a:p>
            <a:r>
              <a:rPr lang="sr-Cyrl-RS" dirty="0" smtClean="0"/>
              <a:t>	- церебралног кортекса</a:t>
            </a:r>
          </a:p>
          <a:p>
            <a:endParaRPr lang="sr-Cyrl-RS" sz="12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значај</a:t>
            </a:r>
            <a:r>
              <a:rPr lang="sr-Cyrl-RS" dirty="0" smtClean="0"/>
              <a:t>: како се велики број мишићних вретена налази у антигравитацијским мишићима – пригушивачка улога при покретима корачања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пример</a:t>
            </a:r>
            <a:r>
              <a:rPr lang="sr-Cyrl-RS" dirty="0" smtClean="0"/>
              <a:t>: одржавање импулса који долазе из мишићних вретена у мишићима који делују са различитих страна на исти зглоб – „стабилизација зглоба”приликом покрета</a:t>
            </a:r>
          </a:p>
        </p:txBody>
      </p:sp>
      <p:sp>
        <p:nvSpPr>
          <p:cNvPr id="8" name="Rectangle 7"/>
          <p:cNvSpPr/>
          <p:nvPr/>
        </p:nvSpPr>
        <p:spPr>
          <a:xfrm>
            <a:off x="785786" y="4000504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400" dirty="0" smtClean="0"/>
              <a:t>Клинички значај испитивања рефлекса на истезање 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4572008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увек се изводи динамички рефлекс </a:t>
            </a:r>
            <a:r>
              <a:rPr lang="sr-Cyrl-RS" smtClean="0"/>
              <a:t>на истезање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поред рефлексног лука, испитује се стање виших структура које контролишу гама еферентни систем (пример: лезије кортекса дезинхибирају булборетикуларну област – „хиперрефлексија”, „клонус”...)</a:t>
            </a:r>
          </a:p>
        </p:txBody>
      </p:sp>
      <p:pic>
        <p:nvPicPr>
          <p:cNvPr id="4098" name="Picture 2" descr="D:\Users\Gvozden Rosic\Desktop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88" y="4572008"/>
            <a:ext cx="3714744" cy="2253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/>
              <a:t>Голџијев тетивни орган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785794"/>
            <a:ext cx="7429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инкапсулирани сензорни рецептор кроз који пролазе тетивна влакна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за сваки Голџијев тетивни орган је везано </a:t>
            </a:r>
            <a:r>
              <a:rPr lang="en-US" dirty="0" smtClean="0"/>
              <a:t>10-15 </a:t>
            </a:r>
            <a:r>
              <a:rPr lang="sr-Cyrl-RS" dirty="0" smtClean="0"/>
              <a:t>мишићних влакана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орган се стимулише услед контракције и/или истезања мишића</a:t>
            </a:r>
            <a:endParaRPr lang="en-US" dirty="0" smtClean="0"/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детектује повећање тензије (напетости) у тетивама</a:t>
            </a:r>
          </a:p>
          <a:p>
            <a:endParaRPr lang="en-US" dirty="0"/>
          </a:p>
        </p:txBody>
      </p:sp>
      <p:pic>
        <p:nvPicPr>
          <p:cNvPr id="1026" name="Picture 2" descr="D:\Users\Gvozden Rosic\Desktop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102181"/>
            <a:ext cx="3338506" cy="3755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44" y="571480"/>
            <a:ext cx="864396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sr-Cyrl-RS" dirty="0" smtClean="0"/>
              <a:t>Тетивни</a:t>
            </a:r>
            <a:r>
              <a:rPr lang="sr-Latn-CS" dirty="0" smtClean="0"/>
              <a:t> </a:t>
            </a:r>
            <a:r>
              <a:rPr lang="sr-Cyrl-RS" dirty="0" smtClean="0"/>
              <a:t>орган</a:t>
            </a:r>
            <a:r>
              <a:rPr lang="sr-Latn-CS" dirty="0" smtClean="0"/>
              <a:t> </a:t>
            </a:r>
            <a:r>
              <a:rPr lang="sr-Cyrl-RS" dirty="0" smtClean="0"/>
              <a:t>има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u="sng" dirty="0" smtClean="0"/>
              <a:t>динамички</a:t>
            </a:r>
            <a:r>
              <a:rPr lang="sr-Latn-CS" u="sng" dirty="0" smtClean="0"/>
              <a:t> </a:t>
            </a:r>
            <a:r>
              <a:rPr lang="sr-Cyrl-RS" u="sng" dirty="0" smtClean="0"/>
              <a:t>и</a:t>
            </a:r>
            <a:r>
              <a:rPr lang="sr-Latn-CS" u="sng" dirty="0" smtClean="0"/>
              <a:t> </a:t>
            </a:r>
            <a:r>
              <a:rPr lang="sr-Cyrl-RS" u="sng" dirty="0" smtClean="0"/>
              <a:t>статички</a:t>
            </a:r>
            <a:r>
              <a:rPr lang="sr-Latn-CS" u="sng" dirty="0" smtClean="0"/>
              <a:t> </a:t>
            </a:r>
            <a:r>
              <a:rPr lang="sr-Cyrl-RS" u="sng" dirty="0" smtClean="0"/>
              <a:t>одговор</a:t>
            </a:r>
            <a:r>
              <a:rPr lang="sr-Cyrl-RS" dirty="0" smtClean="0"/>
              <a:t>: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dirty="0" smtClean="0"/>
              <a:t> снажан</a:t>
            </a:r>
            <a:r>
              <a:rPr lang="sr-Latn-CS" dirty="0" smtClean="0"/>
              <a:t> </a:t>
            </a:r>
            <a:r>
              <a:rPr lang="sr-Cyrl-RS" dirty="0" smtClean="0"/>
              <a:t>одговор када</a:t>
            </a:r>
            <a:r>
              <a:rPr lang="sr-Latn-CS" dirty="0" smtClean="0"/>
              <a:t> </a:t>
            </a:r>
            <a:r>
              <a:rPr lang="sr-Cyrl-RS" dirty="0" smtClean="0"/>
              <a:t>се</a:t>
            </a:r>
            <a:r>
              <a:rPr lang="sr-Latn-CS" dirty="0" smtClean="0"/>
              <a:t> </a:t>
            </a:r>
            <a:r>
              <a:rPr lang="sr-Cyrl-RS" dirty="0" smtClean="0"/>
              <a:t>мишићни</a:t>
            </a:r>
            <a:r>
              <a:rPr lang="sr-Latn-CS" dirty="0" smtClean="0"/>
              <a:t> </a:t>
            </a:r>
            <a:r>
              <a:rPr lang="sr-Cyrl-RS" dirty="0" smtClean="0"/>
              <a:t>тонус</a:t>
            </a:r>
            <a:r>
              <a:rPr lang="sr-Latn-CS" dirty="0" smtClean="0"/>
              <a:t> </a:t>
            </a:r>
            <a:r>
              <a:rPr lang="sr-Cyrl-RS" u="sng" dirty="0" smtClean="0"/>
              <a:t>нагло</a:t>
            </a:r>
            <a:r>
              <a:rPr lang="sr-Latn-CS" u="sng" dirty="0" smtClean="0"/>
              <a:t> </a:t>
            </a:r>
            <a:r>
              <a:rPr lang="sr-Cyrl-RS" u="sng" dirty="0" smtClean="0"/>
              <a:t>повећа</a:t>
            </a:r>
            <a:r>
              <a:rPr lang="sr-Latn-CS" dirty="0" smtClean="0"/>
              <a:t> (</a:t>
            </a:r>
            <a:r>
              <a:rPr lang="sr-Cyrl-RS" b="1" dirty="0" smtClean="0"/>
              <a:t>динамички</a:t>
            </a:r>
            <a:r>
              <a:rPr lang="sr-Latn-CS" b="1" dirty="0" smtClean="0"/>
              <a:t> </a:t>
            </a:r>
            <a:r>
              <a:rPr lang="sr-Cyrl-RS" b="1" dirty="0" smtClean="0"/>
              <a:t>одговор</a:t>
            </a:r>
            <a:r>
              <a:rPr lang="sr-Latn-CS" dirty="0" smtClean="0"/>
              <a:t>)</a:t>
            </a:r>
            <a:endParaRPr lang="en-US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dirty="0" smtClean="0"/>
              <a:t> унутар</a:t>
            </a:r>
            <a:r>
              <a:rPr lang="sr-Latn-CS" dirty="0" smtClean="0"/>
              <a:t> </a:t>
            </a:r>
            <a:r>
              <a:rPr lang="sr-Cyrl-RS" dirty="0" smtClean="0"/>
              <a:t>дела</a:t>
            </a:r>
            <a:r>
              <a:rPr lang="sr-Latn-CS" dirty="0" smtClean="0"/>
              <a:t> </a:t>
            </a:r>
            <a:r>
              <a:rPr lang="sr-Cyrl-RS" dirty="0" smtClean="0"/>
              <a:t>секунде</a:t>
            </a:r>
            <a:r>
              <a:rPr lang="sr-Latn-CS" dirty="0" smtClean="0"/>
              <a:t> </a:t>
            </a:r>
            <a:r>
              <a:rPr lang="sr-Cyrl-RS" dirty="0" smtClean="0"/>
              <a:t>враћа</a:t>
            </a:r>
            <a:r>
              <a:rPr lang="sr-Latn-CS" dirty="0" smtClean="0"/>
              <a:t> </a:t>
            </a:r>
            <a:r>
              <a:rPr lang="sr-Cyrl-RS" dirty="0" smtClean="0"/>
              <a:t>се на</a:t>
            </a:r>
            <a:r>
              <a:rPr lang="sr-Latn-CS" dirty="0" smtClean="0"/>
              <a:t> </a:t>
            </a:r>
            <a:r>
              <a:rPr lang="sr-Cyrl-RS" dirty="0" smtClean="0"/>
              <a:t>нижи</a:t>
            </a:r>
            <a:r>
              <a:rPr lang="sr-Latn-CS" dirty="0" smtClean="0"/>
              <a:t> </a:t>
            </a:r>
            <a:r>
              <a:rPr lang="sr-Cyrl-RS" dirty="0" smtClean="0"/>
              <a:t>ниво</a:t>
            </a:r>
            <a:r>
              <a:rPr lang="sr-Latn-CS" dirty="0" smtClean="0"/>
              <a:t> </a:t>
            </a:r>
            <a:r>
              <a:rPr lang="sr-Cyrl-RS" dirty="0" smtClean="0"/>
              <a:t>окидања,</a:t>
            </a:r>
            <a:r>
              <a:rPr lang="sr-Latn-CS" dirty="0" smtClean="0"/>
              <a:t> </a:t>
            </a:r>
            <a:r>
              <a:rPr lang="sr-Cyrl-RS" dirty="0" smtClean="0"/>
              <a:t>који</a:t>
            </a:r>
            <a:r>
              <a:rPr lang="sr-Latn-CS" dirty="0" smtClean="0"/>
              <a:t> </a:t>
            </a:r>
            <a:r>
              <a:rPr lang="sr-Cyrl-RS" dirty="0" smtClean="0"/>
              <a:t>је</a:t>
            </a:r>
            <a:r>
              <a:rPr lang="sr-Latn-CS" dirty="0" smtClean="0"/>
              <a:t> </a:t>
            </a:r>
            <a:r>
              <a:rPr lang="sr-Cyrl-RS" dirty="0" smtClean="0"/>
              <a:t>готово</a:t>
            </a:r>
            <a:r>
              <a:rPr lang="sr-Latn-CS" dirty="0" smtClean="0"/>
              <a:t> </a:t>
            </a:r>
            <a:r>
              <a:rPr lang="sr-Cyrl-RS" u="sng" dirty="0" smtClean="0"/>
              <a:t>директно</a:t>
            </a:r>
            <a:r>
              <a:rPr lang="sr-Latn-CS" u="sng" dirty="0" smtClean="0"/>
              <a:t> </a:t>
            </a:r>
            <a:r>
              <a:rPr lang="sr-Cyrl-RS" u="sng" dirty="0" smtClean="0"/>
              <a:t>пропорционалан</a:t>
            </a:r>
            <a:r>
              <a:rPr lang="sr-Latn-CS" u="sng" dirty="0" smtClean="0"/>
              <a:t> </a:t>
            </a:r>
            <a:r>
              <a:rPr lang="sr-Cyrl-RS" u="sng" dirty="0" smtClean="0"/>
              <a:t>тонусу</a:t>
            </a:r>
            <a:r>
              <a:rPr lang="sr-Latn-CS" u="sng" dirty="0" smtClean="0"/>
              <a:t> </a:t>
            </a:r>
            <a:r>
              <a:rPr lang="sr-Cyrl-RS" u="sng" dirty="0" smtClean="0"/>
              <a:t>мишића</a:t>
            </a:r>
            <a:r>
              <a:rPr lang="sr-Latn-CS" dirty="0" smtClean="0"/>
              <a:t> (</a:t>
            </a:r>
            <a:r>
              <a:rPr lang="sr-Cyrl-RS" b="1" dirty="0" smtClean="0"/>
              <a:t>статички</a:t>
            </a:r>
            <a:r>
              <a:rPr lang="sr-Latn-CS" b="1" dirty="0" smtClean="0"/>
              <a:t> </a:t>
            </a:r>
            <a:r>
              <a:rPr lang="sr-Cyrl-RS" b="1" dirty="0" smtClean="0"/>
              <a:t>одговор</a:t>
            </a:r>
            <a:r>
              <a:rPr lang="sr-Latn-CS" dirty="0" smtClean="0"/>
              <a:t>) </a:t>
            </a:r>
            <a:endParaRPr lang="en-US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Cyrl-RS" dirty="0" smtClean="0"/>
              <a:t>континуирано</a:t>
            </a:r>
            <a:r>
              <a:rPr lang="en-US" dirty="0" smtClean="0"/>
              <a:t> </a:t>
            </a:r>
            <a:r>
              <a:rPr lang="sr-Cyrl-RS" dirty="0" smtClean="0"/>
              <a:t>преношење информација у нервни</a:t>
            </a:r>
            <a:r>
              <a:rPr lang="sr-Latn-CS" dirty="0" smtClean="0"/>
              <a:t> </a:t>
            </a:r>
            <a:r>
              <a:rPr lang="sr-Cyrl-RS" dirty="0" smtClean="0"/>
              <a:t>систем</a:t>
            </a:r>
            <a:r>
              <a:rPr lang="sr-Latn-CS" dirty="0" smtClean="0"/>
              <a:t> </a:t>
            </a:r>
            <a:r>
              <a:rPr lang="sr-Cyrl-RS" dirty="0" smtClean="0"/>
              <a:t>о</a:t>
            </a:r>
            <a:r>
              <a:rPr lang="sr-Latn-CS" dirty="0" smtClean="0"/>
              <a:t> </a:t>
            </a:r>
            <a:r>
              <a:rPr lang="sr-Cyrl-RS" dirty="0" smtClean="0"/>
              <a:t>степену</a:t>
            </a:r>
            <a:r>
              <a:rPr lang="sr-Latn-CS" dirty="0" smtClean="0"/>
              <a:t> </a:t>
            </a:r>
            <a:r>
              <a:rPr lang="sr-Cyrl-RS" dirty="0" smtClean="0"/>
              <a:t>напетости</a:t>
            </a:r>
            <a:r>
              <a:rPr lang="sr-Latn-CS" dirty="0" smtClean="0"/>
              <a:t> </a:t>
            </a:r>
            <a:r>
              <a:rPr lang="sr-Cyrl-RS" dirty="0" smtClean="0"/>
              <a:t>у</a:t>
            </a:r>
            <a:r>
              <a:rPr lang="sr-Latn-CS" dirty="0" smtClean="0"/>
              <a:t> </a:t>
            </a:r>
            <a:r>
              <a:rPr lang="sr-Cyrl-RS" dirty="0" smtClean="0"/>
              <a:t>сваком</a:t>
            </a:r>
            <a:r>
              <a:rPr lang="sr-Latn-CS" dirty="0" smtClean="0"/>
              <a:t> </a:t>
            </a:r>
            <a:r>
              <a:rPr lang="sr-Cyrl-RS" dirty="0" smtClean="0"/>
              <a:t>сегменту</a:t>
            </a:r>
            <a:r>
              <a:rPr lang="sr-Latn-CS" dirty="0" smtClean="0"/>
              <a:t> </a:t>
            </a:r>
            <a:r>
              <a:rPr lang="sr-Cyrl-RS" dirty="0" smtClean="0"/>
              <a:t>мишића</a:t>
            </a:r>
            <a:endParaRPr lang="sr-Latn-CS" dirty="0" smtClean="0"/>
          </a:p>
        </p:txBody>
      </p:sp>
      <p:pic>
        <p:nvPicPr>
          <p:cNvPr id="2050" name="Picture 2" descr="D:\Users\Gvozden Rosic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857496"/>
            <a:ext cx="3762373" cy="3819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000" u="sng" dirty="0" smtClean="0"/>
              <a:t>Рефлексни</a:t>
            </a:r>
            <a:r>
              <a:rPr lang="en-US" sz="2000" u="sng" dirty="0" smtClean="0"/>
              <a:t> </a:t>
            </a:r>
            <a:r>
              <a:rPr lang="sr-Cyrl-RS" sz="2000" u="sng" dirty="0" smtClean="0"/>
              <a:t>лук</a:t>
            </a:r>
            <a:r>
              <a:rPr lang="en-US" sz="2000" u="sng" dirty="0" smtClean="0"/>
              <a:t> </a:t>
            </a:r>
            <a:r>
              <a:rPr lang="sr-Cyrl-RS" sz="2000" u="sng" dirty="0" smtClean="0"/>
              <a:t>Голџијевог тетивног органа</a:t>
            </a:r>
          </a:p>
          <a:p>
            <a:endParaRPr lang="en-US" sz="1000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рецептор</a:t>
            </a:r>
            <a:r>
              <a:rPr lang="sr-Cyrl-RS" dirty="0" smtClean="0"/>
              <a:t> → тетивни орган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аферентни неурон </a:t>
            </a:r>
            <a:r>
              <a:rPr lang="sr-Cyrl-RS" dirty="0" smtClean="0"/>
              <a:t>(у задњим роговима) → проприоцептивна влакна (</a:t>
            </a:r>
            <a:r>
              <a:rPr lang="en-US" dirty="0" err="1" smtClean="0"/>
              <a:t>Ib</a:t>
            </a:r>
            <a:r>
              <a:rPr lang="sr-Cyrl-RS" dirty="0" smtClean="0"/>
              <a:t> – 16 </a:t>
            </a:r>
            <a:r>
              <a:rPr lang="el-GR" dirty="0" smtClean="0"/>
              <a:t>μ</a:t>
            </a:r>
            <a:r>
              <a:rPr lang="en-US" dirty="0" smtClean="0"/>
              <a:t>m</a:t>
            </a:r>
            <a:r>
              <a:rPr lang="sr-Cyrl-RS" dirty="0" smtClean="0"/>
              <a:t>) – улазе у задње рогове кичмене мождине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синапсе </a:t>
            </a:r>
            <a:r>
              <a:rPr lang="sr-Cyrl-RS" dirty="0" smtClean="0"/>
              <a:t>(у задњим роговима) → преко интернеурона импулси иду у: </a:t>
            </a:r>
          </a:p>
          <a:p>
            <a:pPr lvl="1">
              <a:buFontTx/>
              <a:buChar char="-"/>
            </a:pPr>
            <a:r>
              <a:rPr lang="sr-Cyrl-RS" dirty="0" smtClean="0"/>
              <a:t> мали мозак</a:t>
            </a:r>
            <a:r>
              <a:rPr lang="en-US" dirty="0" smtClean="0"/>
              <a:t> (</a:t>
            </a:r>
            <a:r>
              <a:rPr lang="sr-Cyrl-RS" dirty="0" smtClean="0"/>
              <a:t>заједно са импулсима из вретена, </a:t>
            </a:r>
            <a:r>
              <a:rPr lang="en-US" dirty="0" smtClean="0"/>
              <a:t>120 m/s, </a:t>
            </a:r>
            <a:r>
              <a:rPr lang="sr-Cyrl-RS" dirty="0" smtClean="0"/>
              <a:t>највећа брзина у организму!</a:t>
            </a:r>
            <a:r>
              <a:rPr lang="en-US" dirty="0" smtClean="0"/>
              <a:t>)</a:t>
            </a:r>
            <a:endParaRPr lang="sr-Cyrl-RS" dirty="0" smtClean="0"/>
          </a:p>
          <a:p>
            <a:pPr lvl="1">
              <a:buFontTx/>
              <a:buChar char="-"/>
            </a:pPr>
            <a:r>
              <a:rPr lang="sr-Cyrl-RS" dirty="0" smtClean="0"/>
              <a:t> кортекс великог мозга</a:t>
            </a:r>
          </a:p>
          <a:p>
            <a:pPr lvl="1"/>
            <a:r>
              <a:rPr lang="sr-Cyrl-RS" dirty="0" smtClean="0"/>
              <a:t>- сиву масу предњих рогова, до алфа мотонеурона (</a:t>
            </a:r>
            <a:r>
              <a:rPr lang="sr-Cyrl-RS" b="1" dirty="0" smtClean="0"/>
              <a:t>инхибиторни интернеурон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еферентни неурон</a:t>
            </a:r>
            <a:r>
              <a:rPr lang="sr-Cyrl-RS" dirty="0" smtClean="0"/>
              <a:t> (алфа мотонеурон у предњим роговима) → влакна (А алфа)</a:t>
            </a:r>
            <a:r>
              <a:rPr lang="en-US" dirty="0" smtClean="0"/>
              <a:t> </a:t>
            </a:r>
            <a:r>
              <a:rPr lang="sr-Cyrl-RS" dirty="0" smtClean="0"/>
              <a:t>се завршавају на скелетним мишићним влакнима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ефектор</a:t>
            </a:r>
            <a:r>
              <a:rPr lang="sr-Cyrl-RS" dirty="0" smtClean="0"/>
              <a:t> → скелетни мишић – </a:t>
            </a:r>
            <a:r>
              <a:rPr lang="sr-Cyrl-RS" b="1" dirty="0" smtClean="0"/>
              <a:t>релаксација </a:t>
            </a:r>
            <a:endParaRPr lang="sr-Cyrl-RS" dirty="0" smtClean="0"/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800" dirty="0" smtClean="0"/>
          </a:p>
          <a:p>
            <a:endParaRPr lang="en-US" dirty="0" smtClean="0"/>
          </a:p>
          <a:p>
            <a:r>
              <a:rPr lang="sr-Cyrl-RS" dirty="0" smtClean="0"/>
              <a:t>Голџијев тетивни рефлекс: 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потпуности </a:t>
            </a:r>
            <a:r>
              <a:rPr lang="sr-Cyrl-RS" b="1" dirty="0" smtClean="0"/>
              <a:t>инхибицијски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обезбеђује механизам повратне спреге који спречава развој прекомерне напетости мишића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уједначава контрактилне снаге одвојених мишићних влакана (инхибира само она влакна која су превише напета, што </a:t>
            </a:r>
            <a:r>
              <a:rPr lang="sr-Cyrl-RS" u="sng" dirty="0" smtClean="0"/>
              <a:t>распоређује оптерећење мишића на сва влакна</a:t>
            </a:r>
            <a:r>
              <a:rPr lang="sr-Cyrl-RS" dirty="0" smtClean="0"/>
              <a:t>)</a:t>
            </a:r>
          </a:p>
        </p:txBody>
      </p:sp>
      <p:pic>
        <p:nvPicPr>
          <p:cNvPr id="3074" name="Picture 2" descr="D:\Users\Gvozden Rosic\Desktop\56.jpg"/>
          <p:cNvPicPr>
            <a:picLocks noChangeAspect="1" noChangeArrowheads="1"/>
          </p:cNvPicPr>
          <p:nvPr/>
        </p:nvPicPr>
        <p:blipFill>
          <a:blip r:embed="rId2" cstate="print"/>
          <a:srcRect l="8644" t="19773" r="1186" b="5085"/>
          <a:stretch>
            <a:fillRect/>
          </a:stretch>
        </p:blipFill>
        <p:spPr bwMode="auto">
          <a:xfrm>
            <a:off x="4735287" y="2857496"/>
            <a:ext cx="4408745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359406"/>
            <a:ext cx="8858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4800" b="1" dirty="0" smtClean="0"/>
              <a:t>Моторна</a:t>
            </a:r>
            <a:r>
              <a:rPr lang="sr-Latn-RS" sz="4800" b="1" dirty="0" smtClean="0"/>
              <a:t> </a:t>
            </a:r>
            <a:r>
              <a:rPr lang="sr-Cyrl-RS" sz="4800" b="1" dirty="0" smtClean="0"/>
              <a:t>и</a:t>
            </a:r>
            <a:r>
              <a:rPr lang="sr-Latn-RS" sz="4800" b="1" dirty="0" smtClean="0"/>
              <a:t> </a:t>
            </a:r>
            <a:r>
              <a:rPr lang="sr-Cyrl-RS" sz="4800" b="1" dirty="0" smtClean="0"/>
              <a:t>интегративна</a:t>
            </a:r>
            <a:r>
              <a:rPr lang="sr-Latn-RS" sz="4800" b="1" dirty="0" smtClean="0"/>
              <a:t> </a:t>
            </a:r>
            <a:r>
              <a:rPr lang="sr-Cyrl-RS" sz="4800" b="1" dirty="0" smtClean="0"/>
              <a:t>неурофизиологија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42844" y="714356"/>
            <a:ext cx="5572164" cy="40005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најснажније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 изазива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стимулацијом</a:t>
            </a:r>
            <a:r>
              <a:rPr kumimoji="0" lang="sr-Latn-C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рецептора</a:t>
            </a:r>
            <a:r>
              <a:rPr kumimoji="0" lang="sr-Latn-C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</a:t>
            </a:r>
            <a:r>
              <a:rPr lang="sr-Cyrl-RS" b="1" dirty="0" smtClean="0"/>
              <a:t>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бол</a:t>
            </a:r>
            <a:r>
              <a:rPr kumimoji="0" lang="sr-Latn-CS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ноцицептивни</a:t>
            </a:r>
            <a:r>
              <a:rPr lang="sr-Cyrl-RS" dirty="0" smtClean="0"/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рефлекс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sr-Cyrl-R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ефлекс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уклањања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Cyrl-RS" dirty="0" smtClean="0"/>
              <a:t>с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ензорни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сигнали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sr-Cyrl-RS" dirty="0" smtClean="0"/>
              <a:t>(кроз задње рогове)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иду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прво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интернеурона </a:t>
            </a:r>
            <a:r>
              <a:rPr kumimoji="0" lang="sr-Cyrl-RS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(3-4)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затим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формирају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неуронски</a:t>
            </a:r>
            <a:r>
              <a:rPr kumimoji="0" lang="sr-Latn-C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кругови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sr-Cyrl-R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дивергентни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кругови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рефлекс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прошири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све мишиће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неопходне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уклањање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 </a:t>
            </a:r>
            <a:r>
              <a:rPr kumimoji="0" lang="sr-Cyrl-R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кругови</a:t>
            </a: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који</a:t>
            </a: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инхибишу</a:t>
            </a: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антагонистичке</a:t>
            </a: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мишиће</a:t>
            </a: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кругови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реципрочне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инхибиције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sr-Cyrl-R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sr-Latn-C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кругови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који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узрокују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пролонгирано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накнадно</a:t>
            </a: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окидање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чак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када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стимулус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прође</a:t>
            </a:r>
            <a:endParaRPr kumimoji="0" lang="sr-Latn-C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28542" y="119698"/>
            <a:ext cx="30435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Рефлекс</a:t>
            </a:r>
            <a:r>
              <a:rPr lang="sr-Latn-CS" sz="2800" dirty="0" smtClean="0"/>
              <a:t> </a:t>
            </a:r>
            <a:r>
              <a:rPr lang="sr-Cyrl-RS" sz="2800" dirty="0" smtClean="0"/>
              <a:t>флексора</a:t>
            </a:r>
            <a:r>
              <a:rPr lang="sr-Latn-CS" sz="2800" dirty="0" smtClean="0"/>
              <a:t> </a:t>
            </a:r>
            <a:endParaRPr lang="en-US" sz="2800" dirty="0"/>
          </a:p>
        </p:txBody>
      </p:sp>
      <p:pic>
        <p:nvPicPr>
          <p:cNvPr id="4098" name="Picture 2" descr="D:\Users\Gvozden Rosic\Desktop\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500042"/>
            <a:ext cx="3143240" cy="3920273"/>
          </a:xfrm>
          <a:prstGeom prst="rect">
            <a:avLst/>
          </a:prstGeom>
          <a:noFill/>
        </p:spPr>
      </p:pic>
      <p:pic>
        <p:nvPicPr>
          <p:cNvPr id="4099" name="Picture 3" descr="D:\Users\Gvozden Rosic\Desktop\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4422" y="4786322"/>
            <a:ext cx="3109578" cy="194492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6" y="4786038"/>
            <a:ext cx="578644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контракција ефектора је праћена настанком замора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након престанка деловања стимулуса долази до „накнадног пражњења” (трајање је пропорционално јачини стимулуса)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трајање „накнадног пражњења” омогућава одвијање осталих моторних образаца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0" y="857232"/>
            <a:ext cx="8786842" cy="14287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0.2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0.5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секунди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пошто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стимулус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изазвао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рефлекс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флексора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једном</a:t>
            </a:r>
            <a:r>
              <a:rPr kumimoji="0" lang="sr-Cyrl-R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екстремитету, почиње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екстензија супротног</a:t>
            </a:r>
            <a:r>
              <a:rPr kumimoji="0" lang="sr-Latn-C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екстремитета</a:t>
            </a:r>
            <a:endParaRPr kumimoji="0" lang="sr-Cyrl-R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sr-Cyrl-RS" dirty="0" smtClean="0"/>
              <a:t>о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стварује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реверберацијским</a:t>
            </a:r>
            <a:r>
              <a:rPr kumimoji="0" lang="sr-Latn-C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полисинаптичким</a:t>
            </a:r>
            <a:r>
              <a:rPr kumimoji="0" lang="sr-Latn-C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кругом</a:t>
            </a:r>
            <a:r>
              <a:rPr kumimoji="0" lang="sr-Latn-CS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коме</a:t>
            </a:r>
            <a:r>
              <a:rPr kumimoji="0" lang="sr-Cyrl-R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импулси из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сензорних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нерава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прелазе</a:t>
            </a:r>
            <a:r>
              <a:rPr kumimoji="0" lang="sr-Latn-C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</a:t>
            </a:r>
            <a:r>
              <a:rPr kumimoji="0" lang="sr-Latn-C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супротну</a:t>
            </a:r>
            <a:r>
              <a:rPr kumimoji="0" lang="sr-Latn-C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страну</a:t>
            </a:r>
            <a:r>
              <a:rPr kumimoji="0" lang="sr-Latn-CS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раздражују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екстензорне</a:t>
            </a:r>
            <a:r>
              <a:rPr kumimoji="0" lang="sr-Latn-C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мишиће</a:t>
            </a:r>
          </a:p>
          <a:p>
            <a:pPr marL="342900" lvl="0" indent="-34290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sr-Cyrl-RS" dirty="0" smtClean="0"/>
              <a:t>„накнадно пражњење” траје дуже у односу на рефлекс флексора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3108" y="119698"/>
            <a:ext cx="4886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Укрштени</a:t>
            </a:r>
            <a:r>
              <a:rPr lang="sr-Latn-CS" sz="2800" dirty="0" smtClean="0"/>
              <a:t> </a:t>
            </a:r>
            <a:r>
              <a:rPr lang="sr-Cyrl-RS" sz="2800" dirty="0" smtClean="0"/>
              <a:t>рефлекс</a:t>
            </a:r>
            <a:r>
              <a:rPr lang="sr-Latn-CS" sz="2800" dirty="0" smtClean="0"/>
              <a:t> </a:t>
            </a:r>
            <a:r>
              <a:rPr lang="sr-Cyrl-RS" sz="2800" dirty="0" smtClean="0"/>
              <a:t>екстензора</a:t>
            </a:r>
            <a:r>
              <a:rPr lang="sr-Latn-CS" sz="2800" dirty="0" smtClean="0"/>
              <a:t> </a:t>
            </a:r>
            <a:endParaRPr lang="en-US" sz="2800" dirty="0"/>
          </a:p>
        </p:txBody>
      </p:sp>
      <p:pic>
        <p:nvPicPr>
          <p:cNvPr id="4" name="Picture 2" descr="D:\Users\Gvozden Rosic\Desktop\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643182"/>
            <a:ext cx="3143240" cy="3920273"/>
          </a:xfrm>
          <a:prstGeom prst="rect">
            <a:avLst/>
          </a:prstGeom>
          <a:noFill/>
        </p:spPr>
      </p:pic>
      <p:pic>
        <p:nvPicPr>
          <p:cNvPr id="5122" name="Picture 2" descr="D:\Users\Gvozden Rosic\Desktop\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571876"/>
            <a:ext cx="3664102" cy="2214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0137" y="142852"/>
            <a:ext cx="6336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Аутономни</a:t>
            </a:r>
            <a:r>
              <a:rPr lang="sr-Latn-CS" sz="2800" dirty="0" smtClean="0"/>
              <a:t> </a:t>
            </a:r>
            <a:r>
              <a:rPr lang="sr-Cyrl-RS" sz="2800" dirty="0" smtClean="0"/>
              <a:t>рефлекси</a:t>
            </a:r>
            <a:r>
              <a:rPr lang="sr-Latn-CS" sz="2800" dirty="0" smtClean="0"/>
              <a:t> </a:t>
            </a:r>
            <a:r>
              <a:rPr lang="sr-Cyrl-RS" sz="2800" dirty="0" smtClean="0"/>
              <a:t>кичмене мождине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000108"/>
            <a:ext cx="871543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Сегментални рефлекси кичмене мождине</a:t>
            </a:r>
            <a:r>
              <a:rPr lang="sr-Cyrl-RS" dirty="0" smtClean="0"/>
              <a:t>: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промене васкуларног тонуса узроковане локалном променом температуре коже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знојење узроковано локалним загревањем коже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интестинални рефлекси који контролишу моторику ГИТ-а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перитонеоинтестинални рефлекси који инхибирају моторику ГИТ-а услед иритације перитонеума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евакуациони рефлекси за пражњење мокраћне бешике и колона</a:t>
            </a:r>
          </a:p>
          <a:p>
            <a:r>
              <a:rPr lang="sr-Cyrl-RS" dirty="0" smtClean="0"/>
              <a:t> </a:t>
            </a:r>
          </a:p>
          <a:p>
            <a:r>
              <a:rPr lang="sr-Cyrl-RS" u="sng" dirty="0" smtClean="0"/>
              <a:t>Масовни рефлекс</a:t>
            </a:r>
          </a:p>
          <a:p>
            <a:endParaRPr lang="sr-Cyrl-RS" sz="800" u="sng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снажни стимулуси (јак бол, препуњеност унутрашњих органа...) могу довести до екстремне ексцитације великих делова кичмене мождине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велики део скелетне мускулатуре је у снажном флексорном спазму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неконтролисана евакуација колона и бешике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екстремно повећање артеријског крвног притиска (изнад 200 </a:t>
            </a:r>
            <a:r>
              <a:rPr lang="sr-Latn-RS" dirty="0" smtClean="0"/>
              <a:t>mmHg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профузно знојење</a:t>
            </a:r>
          </a:p>
          <a:p>
            <a:endParaRPr lang="sr-Cyrl-RS" dirty="0" smtClean="0"/>
          </a:p>
          <a:p>
            <a:r>
              <a:rPr lang="sr-Cyrl-RS" dirty="0" smtClean="0"/>
              <a:t>разлог: активирање великог броја реверберацијских кругова у кичменој мождини (попут епилептичког напада)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7224" y="191136"/>
            <a:ext cx="7648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Трансекција</a:t>
            </a:r>
            <a:r>
              <a:rPr lang="sr-Latn-CS" sz="2800" dirty="0" smtClean="0"/>
              <a:t> </a:t>
            </a:r>
            <a:r>
              <a:rPr lang="sr-Cyrl-RS" sz="2800" dirty="0" smtClean="0"/>
              <a:t>кичмене мождине и спинални шок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71546"/>
            <a:ext cx="9144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непосредно након трансекције у висини горњег цервикалног региона долази до гашења свих спиналних функција – </a:t>
            </a:r>
            <a:r>
              <a:rPr lang="sr-Cyrl-RS" b="1" dirty="0" smtClean="0"/>
              <a:t>спинални шок</a:t>
            </a:r>
          </a:p>
          <a:p>
            <a:endParaRPr lang="sr-Cyrl-RS" b="1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узрок: одсуство ексцитацијских стимулуса из виших региона – прекид ретикулоспиналног, вестибулоспиналног и кортикоспиналног пута</a:t>
            </a:r>
          </a:p>
          <a:p>
            <a:pPr algn="ctr"/>
            <a:endParaRPr lang="sr-Cyrl-RS" sz="1000" dirty="0" smtClean="0"/>
          </a:p>
          <a:p>
            <a:pPr algn="ctr"/>
            <a:r>
              <a:rPr lang="sr-Cyrl-RS" sz="4000" dirty="0" smtClean="0"/>
              <a:t>↓</a:t>
            </a:r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(обично) након неколико недеља долази до спонтаног повећања ексцитабилности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узрок: након губитка улазних ексцитацијских сигнала, долази до спонтаног повећања сопственог степена ексцитабилности 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(обично) се не постиже физиолошки степен ексцитабилности (задржава се на нижем нивоу), док се ређе уочава хиперексцитабилност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76" y="1121522"/>
            <a:ext cx="900115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Cyrl-RS" dirty="0" smtClean="0"/>
          </a:p>
          <a:p>
            <a:r>
              <a:rPr lang="sr-Cyrl-RS" u="sng" dirty="0" smtClean="0"/>
              <a:t>Типичне манифестације спиналног шока</a:t>
            </a:r>
            <a:r>
              <a:rPr lang="sr-Cyrl-RS" dirty="0" smtClean="0"/>
              <a:t>:</a:t>
            </a:r>
          </a:p>
          <a:p>
            <a:endParaRPr lang="sr-Cyrl-RS" dirty="0" smtClean="0"/>
          </a:p>
          <a:p>
            <a:endParaRPr lang="sr-Cyrl-RS" sz="800" dirty="0" smtClean="0"/>
          </a:p>
          <a:p>
            <a:pPr lvl="1">
              <a:buFontTx/>
              <a:buChar char="-"/>
            </a:pPr>
            <a:r>
              <a:rPr lang="sr-Cyrl-RS" dirty="0" smtClean="0"/>
              <a:t> драстично смањење артеријског крвног притиска (до 40 </a:t>
            </a:r>
            <a:r>
              <a:rPr lang="sr-Latn-RS" dirty="0" smtClean="0"/>
              <a:t>mmHg</a:t>
            </a:r>
            <a:r>
              <a:rPr lang="sr-Cyrl-RS" dirty="0" smtClean="0"/>
              <a:t>)</a:t>
            </a:r>
          </a:p>
          <a:p>
            <a:pPr>
              <a:buFontTx/>
              <a:buChar char="-"/>
            </a:pPr>
            <a:endParaRPr lang="sr-Cyrl-RS" dirty="0" smtClean="0"/>
          </a:p>
          <a:p>
            <a:pPr lvl="1">
              <a:buFontTx/>
              <a:buChar char="-"/>
            </a:pPr>
            <a:r>
              <a:rPr lang="sr-Cyrl-RS" dirty="0" smtClean="0"/>
              <a:t> иницијални губитак свих рефлекса скелетних мишића, док се накнадно може испољити и хиперрефлексија</a:t>
            </a:r>
          </a:p>
          <a:p>
            <a:pPr>
              <a:buFontTx/>
              <a:buChar char="-"/>
            </a:pPr>
            <a:endParaRPr lang="sr-Cyrl-RS" dirty="0" smtClean="0"/>
          </a:p>
          <a:p>
            <a:pPr lvl="1">
              <a:buFontTx/>
              <a:buChar char="-"/>
            </a:pPr>
            <a:r>
              <a:rPr lang="sr-Cyrl-RS" dirty="0" smtClean="0"/>
              <a:t> најбрже се опорављају најједноставнији рефлекси: рефлекс на истезање, рефлекс флексора...</a:t>
            </a:r>
          </a:p>
          <a:p>
            <a:pPr>
              <a:buFontTx/>
              <a:buChar char="-"/>
            </a:pPr>
            <a:endParaRPr lang="sr-Cyrl-RS" dirty="0" smtClean="0"/>
          </a:p>
          <a:p>
            <a:pPr lvl="1">
              <a:buFontTx/>
              <a:buChar char="-"/>
            </a:pPr>
            <a:r>
              <a:rPr lang="sr-Cyrl-RS" dirty="0" smtClean="0"/>
              <a:t> сакрални рефлекси за контролу пражњења колона и бешике се обично опорављају након неколико недеља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57224" y="191136"/>
            <a:ext cx="7648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Трансекција</a:t>
            </a:r>
            <a:r>
              <a:rPr lang="sr-Latn-CS" sz="2800" dirty="0" smtClean="0"/>
              <a:t> </a:t>
            </a:r>
            <a:r>
              <a:rPr lang="sr-Cyrl-RS" sz="2800" dirty="0" smtClean="0"/>
              <a:t>кичмене мождине и спинални шок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35743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4000" b="1" dirty="0" smtClean="0"/>
              <a:t>Улога можданог стабла и мозга у контроли моторних функција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sers\Gvozden Rosic\Desktop\0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1338282"/>
            <a:ext cx="5143536" cy="466248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272457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smtClean="0"/>
              <a:t>Моторни кортекс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143116"/>
            <a:ext cx="44291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примарни моторни кортекс – ПМК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премоторно подручје – ПМП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суплементарно моторно подручје – СМП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1670" y="142852"/>
            <a:ext cx="4441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Примарни моторни кортекс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214554"/>
            <a:ext cx="45005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више од 50% укупне површине примарног моторног кортекса (ПМК) је укључено у </a:t>
            </a:r>
            <a:r>
              <a:rPr lang="sr-Cyrl-RS" b="1" dirty="0" smtClean="0"/>
              <a:t>контролу покрета шаке </a:t>
            </a:r>
            <a:r>
              <a:rPr lang="sr-Cyrl-RS" dirty="0" smtClean="0"/>
              <a:t>и</a:t>
            </a:r>
            <a:r>
              <a:rPr lang="sr-Cyrl-RS" b="1" dirty="0" smtClean="0"/>
              <a:t> мишића одговорних за говор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ексцитација појединачног мотонеурона у овим регионима обично (уместо контракције појединачних мишића) узрокује </a:t>
            </a:r>
            <a:r>
              <a:rPr lang="sr-Cyrl-RS" b="1" dirty="0" smtClean="0"/>
              <a:t>сложене моторичке обрасце</a:t>
            </a:r>
            <a:endParaRPr lang="en-US" b="1" dirty="0"/>
          </a:p>
        </p:txBody>
      </p:sp>
      <p:pic>
        <p:nvPicPr>
          <p:cNvPr id="8194" name="Picture 2" descr="D:\Users\Gvozden Rosic\Desktop\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2937" y="1428736"/>
            <a:ext cx="4361063" cy="443866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643050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Топографска организација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Users\Gvozden Rosic\Desktop\0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762" y="1357298"/>
            <a:ext cx="4019238" cy="36433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00042"/>
            <a:ext cx="521497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Премоторно подручје</a:t>
            </a:r>
          </a:p>
          <a:p>
            <a:endParaRPr lang="sr-Cyrl-RS" sz="1000" u="sng" dirty="0" smtClean="0"/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1-3 </a:t>
            </a:r>
            <a:r>
              <a:rPr lang="en-US" dirty="0" smtClean="0"/>
              <a:t>cm</a:t>
            </a:r>
            <a:r>
              <a:rPr lang="sr-Cyrl-RS" dirty="0" smtClean="0"/>
              <a:t> испред ПМК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горњем делу се наставља на СМП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топографска организација прати структуру ПМК (лице и уста су латерално)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нервни сигнали настали у ПМП узрокују </a:t>
            </a:r>
            <a:r>
              <a:rPr lang="sr-Cyrl-RS" b="1" dirty="0" smtClean="0"/>
              <a:t>сложеније обрасце покрета</a:t>
            </a:r>
            <a:r>
              <a:rPr lang="sr-Cyrl-RS" dirty="0" smtClean="0"/>
              <a:t> од ПМК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слика сложеног покрета која се формира у предњем делу ПМП се потом преноси (преко задњег дела ПМП):</a:t>
            </a:r>
            <a:endParaRPr lang="en-US" dirty="0" smtClean="0"/>
          </a:p>
          <a:p>
            <a:endParaRPr lang="sr-Cyrl-RS" sz="800" dirty="0" smtClean="0"/>
          </a:p>
          <a:p>
            <a:pPr lvl="1">
              <a:buFontTx/>
              <a:buChar char="-"/>
            </a:pPr>
            <a:r>
              <a:rPr lang="sr-Cyrl-RS" dirty="0" smtClean="0"/>
              <a:t> </a:t>
            </a:r>
            <a:r>
              <a:rPr lang="sr-Cyrl-RS" b="1" dirty="0" smtClean="0"/>
              <a:t>директно</a:t>
            </a:r>
            <a:r>
              <a:rPr lang="sr-Cyrl-RS" dirty="0" smtClean="0"/>
              <a:t> у одређене делове </a:t>
            </a:r>
            <a:r>
              <a:rPr lang="sr-Cyrl-RS" b="1" dirty="0" smtClean="0"/>
              <a:t>ПМК</a:t>
            </a:r>
            <a:r>
              <a:rPr lang="sr-Cyrl-RS" dirty="0" smtClean="0"/>
              <a:t> (који су одговорни за извођење конкретног покрета)</a:t>
            </a:r>
            <a:endParaRPr lang="en-US" dirty="0" smtClean="0"/>
          </a:p>
          <a:p>
            <a:pPr>
              <a:buFontTx/>
              <a:buChar char="-"/>
            </a:pPr>
            <a:endParaRPr lang="sr-Cyrl-RS" sz="800" dirty="0" smtClean="0"/>
          </a:p>
          <a:p>
            <a:pPr lvl="1">
              <a:buFontTx/>
              <a:buChar char="-"/>
            </a:pPr>
            <a:r>
              <a:rPr lang="sr-Cyrl-RS" dirty="0" smtClean="0"/>
              <a:t> до </a:t>
            </a:r>
            <a:r>
              <a:rPr lang="sr-Cyrl-RS" b="1" dirty="0" smtClean="0"/>
              <a:t>базалних ганглија </a:t>
            </a:r>
            <a:r>
              <a:rPr lang="sr-Cyrl-RS" dirty="0" smtClean="0"/>
              <a:t>и </a:t>
            </a:r>
            <a:r>
              <a:rPr lang="sr-Cyrl-RS" b="1" dirty="0" smtClean="0"/>
              <a:t>таламуса</a:t>
            </a:r>
            <a:r>
              <a:rPr lang="sr-Cyrl-RS" dirty="0" smtClean="0"/>
              <a:t> (одакле се импулс враћа у </a:t>
            </a:r>
            <a:r>
              <a:rPr lang="sr-Cyrl-RS" b="1" dirty="0" smtClean="0"/>
              <a:t>ПМК</a:t>
            </a:r>
            <a:r>
              <a:rPr lang="sr-Cyrl-RS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Users\Gvozden Rosic\Desktop\0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762" y="1357298"/>
            <a:ext cx="4019238" cy="36433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000108"/>
            <a:ext cx="5214974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Cyrl-RS" dirty="0" smtClean="0"/>
          </a:p>
          <a:p>
            <a:r>
              <a:rPr lang="sr-Cyrl-RS" u="sng" dirty="0" smtClean="0"/>
              <a:t>Суплементарно моторно подручје</a:t>
            </a:r>
          </a:p>
          <a:p>
            <a:endParaRPr lang="sr-Cyrl-RS" u="sng" dirty="0" smtClean="0"/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нервни сигнали настали у СМП иницирају (обично) </a:t>
            </a:r>
            <a:r>
              <a:rPr lang="sr-Cyrl-RS" b="1" dirty="0" smtClean="0"/>
              <a:t>билатералне покрете </a:t>
            </a:r>
            <a:r>
              <a:rPr lang="sr-Cyrl-RS" dirty="0" smtClean="0"/>
              <a:t>– покрети хватања (остаци покрета пењања) 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заједно</a:t>
            </a:r>
            <a:r>
              <a:rPr lang="en-US" dirty="0" smtClean="0"/>
              <a:t> </a:t>
            </a:r>
            <a:r>
              <a:rPr lang="sr-Cyrl-RS" b="1" dirty="0" smtClean="0"/>
              <a:t>са</a:t>
            </a:r>
            <a:r>
              <a:rPr lang="en-US" b="1" dirty="0" smtClean="0"/>
              <a:t> </a:t>
            </a:r>
            <a:r>
              <a:rPr lang="sr-Cyrl-RS" b="1" dirty="0" smtClean="0"/>
              <a:t>ПМП</a:t>
            </a:r>
            <a:r>
              <a:rPr lang="sr-Cyrl-RS" dirty="0" smtClean="0"/>
              <a:t> контролише: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 lvl="1">
              <a:buFontTx/>
              <a:buChar char="-"/>
            </a:pPr>
            <a:r>
              <a:rPr lang="sr-Cyrl-RS" dirty="0" smtClean="0"/>
              <a:t> постуралне</a:t>
            </a:r>
            <a:r>
              <a:rPr lang="en-US" dirty="0" smtClean="0"/>
              <a:t> </a:t>
            </a:r>
            <a:r>
              <a:rPr lang="sr-Cyrl-RS" dirty="0" smtClean="0"/>
              <a:t>покрете</a:t>
            </a:r>
          </a:p>
          <a:p>
            <a:pPr>
              <a:buFontTx/>
              <a:buChar char="-"/>
            </a:pPr>
            <a:endParaRPr lang="sr-Cyrl-RS" sz="800" dirty="0" smtClean="0"/>
          </a:p>
          <a:p>
            <a:pPr lvl="1">
              <a:buFontTx/>
              <a:buChar char="-"/>
            </a:pPr>
            <a:r>
              <a:rPr lang="sr-Cyrl-RS" dirty="0" smtClean="0"/>
              <a:t> фиксационе</a:t>
            </a:r>
            <a:r>
              <a:rPr lang="en-US" dirty="0" smtClean="0"/>
              <a:t> </a:t>
            </a:r>
            <a:r>
              <a:rPr lang="sr-Cyrl-RS" dirty="0" smtClean="0"/>
              <a:t>покрете различитих</a:t>
            </a:r>
            <a:r>
              <a:rPr lang="en-US" dirty="0" smtClean="0"/>
              <a:t> </a:t>
            </a:r>
            <a:r>
              <a:rPr lang="sr-Cyrl-RS" dirty="0" smtClean="0"/>
              <a:t>сегмената</a:t>
            </a:r>
            <a:r>
              <a:rPr lang="en-US" dirty="0" smtClean="0"/>
              <a:t> </a:t>
            </a:r>
            <a:r>
              <a:rPr lang="sr-Cyrl-RS" dirty="0" smtClean="0"/>
              <a:t>тела</a:t>
            </a:r>
          </a:p>
          <a:p>
            <a:endParaRPr lang="sr-Cyrl-RS" sz="800" dirty="0" smtClean="0"/>
          </a:p>
          <a:p>
            <a:pPr lvl="1">
              <a:buFontTx/>
              <a:buChar char="-"/>
            </a:pPr>
            <a:r>
              <a:rPr lang="en-US" dirty="0" smtClean="0"/>
              <a:t> </a:t>
            </a:r>
            <a:r>
              <a:rPr lang="sr-Cyrl-RS" dirty="0" smtClean="0"/>
              <a:t>положајне покрете</a:t>
            </a:r>
            <a:r>
              <a:rPr lang="en-US" dirty="0" smtClean="0"/>
              <a:t> </a:t>
            </a:r>
            <a:r>
              <a:rPr lang="sr-Cyrl-RS" dirty="0" smtClean="0"/>
              <a:t>главе</a:t>
            </a:r>
            <a:r>
              <a:rPr lang="en-US" dirty="0" smtClean="0"/>
              <a:t> </a:t>
            </a:r>
            <a:r>
              <a:rPr lang="sr-Cyrl-RS" dirty="0" smtClean="0"/>
              <a:t>и</a:t>
            </a:r>
            <a:r>
              <a:rPr lang="en-US" dirty="0" smtClean="0"/>
              <a:t> </a:t>
            </a:r>
            <a:r>
              <a:rPr lang="sr-Cyrl-RS" dirty="0" smtClean="0"/>
              <a:t>очију</a:t>
            </a:r>
          </a:p>
          <a:p>
            <a:endParaRPr lang="sr-Cyrl-RS" sz="800" dirty="0" smtClean="0"/>
          </a:p>
          <a:p>
            <a:pPr lvl="1">
              <a:buFontTx/>
              <a:buChar char="-"/>
            </a:pPr>
            <a:r>
              <a:rPr lang="sr-Cyrl-RS" dirty="0" smtClean="0"/>
              <a:t> сложенију моторну контролу руку и шака (од ПМК и ПМП)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857232"/>
            <a:ext cx="87868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Највећи број информација о моторичким функцијама ЦНС-а је добијен на два</a:t>
            </a:r>
            <a:r>
              <a:rPr lang="en-US" dirty="0" smtClean="0"/>
              <a:t> </a:t>
            </a:r>
            <a:r>
              <a:rPr lang="sr-Cyrl-RS" dirty="0" smtClean="0"/>
              <a:t>класична експериментална модела:</a:t>
            </a:r>
          </a:p>
          <a:p>
            <a:endParaRPr lang="sr-Cyrl-RS" dirty="0" smtClean="0"/>
          </a:p>
          <a:p>
            <a:pPr>
              <a:buFont typeface="Wingdings" pitchFamily="2" charset="2"/>
              <a:buChar char="Ø"/>
            </a:pPr>
            <a:r>
              <a:rPr lang="sr-Cyrl-RS" b="1" dirty="0" smtClean="0"/>
              <a:t> спинална животиња </a:t>
            </a:r>
            <a:endParaRPr lang="en-US" b="1" dirty="0" smtClean="0"/>
          </a:p>
          <a:p>
            <a:endParaRPr lang="sr-Cyrl-RS" sz="800" b="1" dirty="0" smtClean="0"/>
          </a:p>
          <a:p>
            <a:pPr>
              <a:buFontTx/>
              <a:buChar char="-"/>
            </a:pPr>
            <a:r>
              <a:rPr lang="sr-Cyrl-RS" dirty="0" smtClean="0"/>
              <a:t> трансекција кичмене мождине (најчешће) у цервикалном делу</a:t>
            </a:r>
            <a:endParaRPr lang="en-US" dirty="0" smtClean="0"/>
          </a:p>
          <a:p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/>
              <a:t> </a:t>
            </a:r>
            <a:r>
              <a:rPr lang="sr-Cyrl-RS" dirty="0" smtClean="0"/>
              <a:t>иницијално се јавља губитак свих функција контролисаних на нивоу кичмене мождине</a:t>
            </a:r>
            <a:endParaRPr lang="en-US" dirty="0" smtClean="0"/>
          </a:p>
          <a:p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/>
              <a:t> </a:t>
            </a:r>
            <a:r>
              <a:rPr lang="sr-Cyrl-RS" dirty="0" smtClean="0"/>
              <a:t>након тога долази до опоравка функција</a:t>
            </a:r>
          </a:p>
          <a:p>
            <a:endParaRPr lang="sr-Cyrl-RS" dirty="0" smtClean="0"/>
          </a:p>
          <a:p>
            <a:pPr>
              <a:buFont typeface="Wingdings" pitchFamily="2" charset="2"/>
              <a:buChar char="Ø"/>
            </a:pPr>
            <a:r>
              <a:rPr lang="sr-Cyrl-RS" dirty="0"/>
              <a:t> </a:t>
            </a:r>
            <a:r>
              <a:rPr lang="sr-Cyrl-RS" b="1" dirty="0" smtClean="0"/>
              <a:t>децеребрисана животиња</a:t>
            </a:r>
            <a:endParaRPr lang="en-US" b="1" dirty="0" smtClean="0"/>
          </a:p>
          <a:p>
            <a:endParaRPr lang="sr-Cyrl-RS" sz="800" b="1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sr-Cyrl-RS" dirty="0" smtClean="0"/>
              <a:t>трансекција између доњег и средњег дела средњег мозга</a:t>
            </a:r>
            <a:endParaRPr lang="en-US" dirty="0" smtClean="0"/>
          </a:p>
          <a:p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 smtClean="0"/>
              <a:t> блокада (нормално) инхибиторних сигнала из виших контролних центара мозга до  једара у понсу и вестибуларних једара</a:t>
            </a:r>
            <a:endParaRPr lang="en-US" dirty="0" smtClean="0"/>
          </a:p>
          <a:p>
            <a:pPr>
              <a:buFontTx/>
              <a:buChar char="-"/>
            </a:pPr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/>
              <a:t> </a:t>
            </a:r>
            <a:r>
              <a:rPr lang="sr-Cyrl-RS" dirty="0" smtClean="0"/>
              <a:t>настаје тоничка трансмисија ексцитацијских сигнала из ових једара</a:t>
            </a:r>
            <a:endParaRPr lang="en-US" dirty="0" smtClean="0"/>
          </a:p>
          <a:p>
            <a:pPr>
              <a:buFontTx/>
              <a:buChar char="-"/>
            </a:pPr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/>
              <a:t> </a:t>
            </a:r>
            <a:r>
              <a:rPr lang="sr-Cyrl-RS" dirty="0" smtClean="0"/>
              <a:t>спинални рефелкси постају веома ексцитабилни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52" y="142852"/>
            <a:ext cx="7065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Специјализоване области моторног кортекса</a:t>
            </a:r>
            <a:endParaRPr lang="en-US" sz="2800" dirty="0"/>
          </a:p>
        </p:txBody>
      </p:sp>
      <p:pic>
        <p:nvPicPr>
          <p:cNvPr id="9218" name="Picture 2" descr="D:\Users\Gvozden Rosic\Desktop\11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876388" cy="33813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214422"/>
            <a:ext cx="500062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/>
              <a:t>Брокино говорно подручје</a:t>
            </a:r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локализација у ПМП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оштећење изазива моторну афазију (изговарају се слогови, али не и целе речи)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синхронизација са респираторним мишићима</a:t>
            </a:r>
          </a:p>
          <a:p>
            <a:endParaRPr lang="sr-Cyrl-RS" dirty="0" smtClean="0"/>
          </a:p>
          <a:p>
            <a:endParaRPr lang="sr-Cyrl-RS" b="1" dirty="0" smtClean="0"/>
          </a:p>
          <a:p>
            <a:r>
              <a:rPr lang="sr-Cyrl-RS" b="1" dirty="0" smtClean="0"/>
              <a:t>Подручје за вољну контролу покрета ока </a:t>
            </a:r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локализација у ПМП (изнад Брокиног подручја)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оштећење онемогућава вољну фиксацију објекта – поглед остаје фиксиран на специфичном објекту (контрола од стране видног кортекса)</a:t>
            </a:r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контрола трептања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5852" y="142852"/>
            <a:ext cx="70650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Специјализоване области моторног кортекса</a:t>
            </a:r>
            <a:endParaRPr lang="en-US" sz="2800" dirty="0"/>
          </a:p>
        </p:txBody>
      </p:sp>
      <p:pic>
        <p:nvPicPr>
          <p:cNvPr id="9218" name="Picture 2" descr="D:\Users\Gvozden Rosic\Desktop\11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785926"/>
            <a:ext cx="3876388" cy="338138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225689"/>
            <a:ext cx="500062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Cyrl-RS" dirty="0" smtClean="0"/>
          </a:p>
          <a:p>
            <a:r>
              <a:rPr lang="sr-Cyrl-RS" b="1" dirty="0" smtClean="0"/>
              <a:t>Подручје за окретање главе</a:t>
            </a:r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локализација изнад подручја за вољну контролу покрета ока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стимулација изазива окретање главе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синхронизација са подручјем за вољну контролу покрета ока (усмеравање главе према жељеном објекту)</a:t>
            </a:r>
          </a:p>
          <a:p>
            <a:endParaRPr lang="sr-Cyrl-RS" dirty="0" smtClean="0"/>
          </a:p>
          <a:p>
            <a:endParaRPr lang="sr-Cyrl-RS" dirty="0" smtClean="0"/>
          </a:p>
          <a:p>
            <a:r>
              <a:rPr lang="sr-Cyrl-RS" b="1" dirty="0" smtClean="0"/>
              <a:t>Подручје за контролу вештих покрета шаке</a:t>
            </a:r>
          </a:p>
          <a:p>
            <a:endParaRPr lang="sr-Cyrl-RS" sz="1200" b="1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локализација у ПМП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оштећење изазива некоординисане и несврсисходне покрете – моторна апраксија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4348" y="142852"/>
            <a:ext cx="7793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Пренос сигнала од моторног кортекса до мишића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808664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директно – </a:t>
            </a:r>
            <a:r>
              <a:rPr lang="sr-Cyrl-RS" b="1" dirty="0" smtClean="0"/>
              <a:t>кортикоспинални тракт </a:t>
            </a:r>
            <a:r>
              <a:rPr lang="sr-Cyrl-RS" dirty="0" smtClean="0"/>
              <a:t>(фини, прецизни покрети, нарочито дисталних сегмената екстремитета – шаке и прсти)</a:t>
            </a:r>
            <a:endParaRPr lang="en-US" dirty="0"/>
          </a:p>
        </p:txBody>
      </p:sp>
      <p:pic>
        <p:nvPicPr>
          <p:cNvPr id="1026" name="Picture 2" descr="D:\Users\Gvozden Rosic\Desktop\11.jpg"/>
          <p:cNvPicPr>
            <a:picLocks noChangeAspect="1" noChangeArrowheads="1"/>
          </p:cNvPicPr>
          <p:nvPr/>
        </p:nvPicPr>
        <p:blipFill>
          <a:blip r:embed="rId2" cstate="print"/>
          <a:srcRect l="39286" r="5952"/>
          <a:stretch>
            <a:fillRect/>
          </a:stretch>
        </p:blipFill>
        <p:spPr bwMode="auto">
          <a:xfrm>
            <a:off x="5357818" y="2571744"/>
            <a:ext cx="2973180" cy="4071942"/>
          </a:xfrm>
          <a:prstGeom prst="rect">
            <a:avLst/>
          </a:prstGeom>
          <a:noFill/>
        </p:spPr>
      </p:pic>
      <p:pic>
        <p:nvPicPr>
          <p:cNvPr id="1027" name="Picture 3" descr="D:\Users\Gvozden Rosic\Desktop\12.jpg"/>
          <p:cNvPicPr>
            <a:picLocks noChangeAspect="1" noChangeArrowheads="1"/>
          </p:cNvPicPr>
          <p:nvPr/>
        </p:nvPicPr>
        <p:blipFill>
          <a:blip r:embed="rId3" cstate="print"/>
          <a:srcRect l="35000" r="18750"/>
          <a:stretch>
            <a:fillRect/>
          </a:stretch>
        </p:blipFill>
        <p:spPr bwMode="auto">
          <a:xfrm>
            <a:off x="928662" y="2357430"/>
            <a:ext cx="2643206" cy="428625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4572000" y="785794"/>
            <a:ext cx="4429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индиректно – преко </a:t>
            </a:r>
            <a:r>
              <a:rPr lang="sr-Cyrl-RS" b="1" dirty="0" smtClean="0"/>
              <a:t>екстрапирамидалног система</a:t>
            </a:r>
            <a:r>
              <a:rPr lang="en-US" dirty="0" smtClean="0"/>
              <a:t>, </a:t>
            </a:r>
            <a:r>
              <a:rPr lang="sr-Cyrl-RS" dirty="0" smtClean="0"/>
              <a:t>путеви који укључују: </a:t>
            </a:r>
          </a:p>
          <a:p>
            <a:r>
              <a:rPr lang="sr-Cyrl-RS" dirty="0" smtClean="0"/>
              <a:t>	- базалне ганглије</a:t>
            </a:r>
          </a:p>
          <a:p>
            <a:r>
              <a:rPr lang="sr-Cyrl-RS" dirty="0" smtClean="0"/>
              <a:t>	- церебелум</a:t>
            </a:r>
          </a:p>
          <a:p>
            <a:r>
              <a:rPr lang="sr-Cyrl-RS" dirty="0" smtClean="0"/>
              <a:t>	- једра можданог стабла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3504" y="4357694"/>
            <a:ext cx="9286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28728" y="-24"/>
            <a:ext cx="67965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 smtClean="0"/>
              <a:t>Кортикоспинални тракт </a:t>
            </a:r>
            <a:r>
              <a:rPr lang="en-US" sz="2800" dirty="0" smtClean="0"/>
              <a:t>– </a:t>
            </a:r>
            <a:r>
              <a:rPr lang="sr-Cyrl-RS" sz="2800" dirty="0" smtClean="0"/>
              <a:t>пирамидални</a:t>
            </a:r>
            <a:r>
              <a:rPr lang="en-US" sz="2800" dirty="0" smtClean="0"/>
              <a:t> </a:t>
            </a:r>
            <a:r>
              <a:rPr lang="sr-Cyrl-RS" sz="2800" dirty="0" smtClean="0"/>
              <a:t>пут</a:t>
            </a:r>
            <a:endParaRPr lang="en-US" sz="2800" dirty="0"/>
          </a:p>
        </p:txBody>
      </p:sp>
      <p:pic>
        <p:nvPicPr>
          <p:cNvPr id="2050" name="Picture 2" descr="D:\Users\Gvozden Rosic\Desktop\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71481"/>
            <a:ext cx="3286115" cy="49511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571480"/>
            <a:ext cx="57864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30% влакана из </a:t>
            </a:r>
            <a:r>
              <a:rPr lang="sr-Cyrl-RS" b="1" dirty="0" smtClean="0"/>
              <a:t>ПМК</a:t>
            </a:r>
            <a:r>
              <a:rPr lang="sr-Cyrl-RS" dirty="0" smtClean="0"/>
              <a:t>, 30% из </a:t>
            </a:r>
            <a:r>
              <a:rPr lang="sr-Cyrl-RS" b="1" dirty="0" smtClean="0"/>
              <a:t>ПМП и СМП</a:t>
            </a:r>
            <a:r>
              <a:rPr lang="sr-Cyrl-RS" dirty="0" smtClean="0"/>
              <a:t>, 40% из </a:t>
            </a:r>
            <a:r>
              <a:rPr lang="sr-Cyrl-RS" b="1" dirty="0" smtClean="0"/>
              <a:t>соматосензорних подручја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пролази кроз задње гране капсуле интерне (између каудатног једра и путамена)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можданом стаблу формира </a:t>
            </a:r>
            <a:r>
              <a:rPr lang="sr-Cyrl-RS" b="1" dirty="0" smtClean="0"/>
              <a:t>медуларне пирамиде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већина влакана се </a:t>
            </a:r>
            <a:r>
              <a:rPr lang="sr-Cyrl-RS" u="sng" dirty="0" smtClean="0"/>
              <a:t>укршта у доњем делу медуле</a:t>
            </a:r>
            <a:r>
              <a:rPr lang="sr-Cyrl-RS" dirty="0" smtClean="0"/>
              <a:t> и спушта се кроз </a:t>
            </a:r>
            <a:r>
              <a:rPr lang="sr-Cyrl-RS" b="1" dirty="0" smtClean="0"/>
              <a:t>латерални кортикоспинални тракт </a:t>
            </a:r>
            <a:r>
              <a:rPr lang="sr-Cyrl-RS" dirty="0" smtClean="0"/>
              <a:t>мождине до:</a:t>
            </a:r>
          </a:p>
          <a:p>
            <a:pPr lvl="1">
              <a:buFontTx/>
              <a:buChar char="-"/>
            </a:pPr>
            <a:r>
              <a:rPr lang="sr-Cyrl-RS" dirty="0" smtClean="0"/>
              <a:t> интернеурона централног дела сиве масе кичмене мождине (највећи број)</a:t>
            </a:r>
          </a:p>
          <a:p>
            <a:pPr lvl="1">
              <a:buFontTx/>
              <a:buChar char="-"/>
            </a:pPr>
            <a:r>
              <a:rPr lang="sr-Cyrl-RS" dirty="0" smtClean="0"/>
              <a:t> сензорних (релејних) неурона дорзалних рогова (мањи број)</a:t>
            </a:r>
          </a:p>
          <a:p>
            <a:pPr lvl="1">
              <a:buFontTx/>
              <a:buChar char="-"/>
            </a:pPr>
            <a:r>
              <a:rPr lang="sr-Cyrl-RS" dirty="0" smtClean="0"/>
              <a:t> алфа мотонеурона предњих рогова (веома мали број)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део влакана остаје </a:t>
            </a:r>
            <a:r>
              <a:rPr lang="sr-Cyrl-RS" u="sng" dirty="0" smtClean="0"/>
              <a:t>на истој страни</a:t>
            </a:r>
            <a:r>
              <a:rPr lang="sr-Cyrl-RS" dirty="0" smtClean="0"/>
              <a:t> у медули (</a:t>
            </a:r>
            <a:r>
              <a:rPr lang="sr-Cyrl-RS" b="1" dirty="0" smtClean="0"/>
              <a:t>вентрални кортикоспинални тракт</a:t>
            </a:r>
            <a:r>
              <a:rPr lang="sr-Cyrl-RS" dirty="0" smtClean="0"/>
              <a:t>) и укршта се на нивоу цервикалног и торакалног дела кичмене мождине (контрола билатералних постуралних покрета из СМП)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најдебља влакна (16 </a:t>
            </a:r>
            <a:r>
              <a:rPr lang="el-GR" dirty="0" smtClean="0"/>
              <a:t>μ</a:t>
            </a:r>
            <a:r>
              <a:rPr lang="sr-Latn-RS" dirty="0" smtClean="0"/>
              <a:t>m</a:t>
            </a:r>
            <a:r>
              <a:rPr lang="sr-Cyrl-RS" dirty="0" smtClean="0"/>
              <a:t>, 3% од укупног броја у пирамидалном путу) су пореклом од великих пирамидалних неурона (Бецове ћелије, 34000, 60</a:t>
            </a:r>
            <a:r>
              <a:rPr lang="el-GR" dirty="0" smtClean="0"/>
              <a:t> μ</a:t>
            </a:r>
            <a:r>
              <a:rPr lang="sr-Latn-RS" dirty="0" smtClean="0"/>
              <a:t>m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брзина преноса сигнала је </a:t>
            </a:r>
            <a:r>
              <a:rPr lang="sr-Cyrl-RS" b="1" dirty="0" smtClean="0"/>
              <a:t>70 </a:t>
            </a:r>
            <a:r>
              <a:rPr lang="en-US" b="1" dirty="0" smtClean="0"/>
              <a:t>m/s </a:t>
            </a:r>
            <a:r>
              <a:rPr lang="sr-Cyrl-RS" dirty="0" smtClean="0"/>
              <a:t>(највећа брзина трансмисије из мозга у кичмену мождину)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Стимулација спиналних моторних неурона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500174"/>
            <a:ext cx="421484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синапсе са спиналним мотонеуронима праве влакна већег броја моторних и сензорних путева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влакна кортико- и руброспиналног пута се завршавају углавном на интернеуронима централног дела сиве масе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цервикалном региону се највећи део ових валакана завршава директно на алфа мотонеуронима (прецизна контрола покрета шака и прстију)</a:t>
            </a:r>
            <a:endParaRPr lang="en-US" dirty="0"/>
          </a:p>
        </p:txBody>
      </p:sp>
      <p:pic>
        <p:nvPicPr>
          <p:cNvPr id="2050" name="Picture 2" descr="D:\Users\Gvozden Rosic\Desktop\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785926"/>
            <a:ext cx="4276733" cy="3379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42852"/>
            <a:ext cx="892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/>
              <a:t>Улога можданог стабла у контроли моторних функција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142984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мождано стабло се састоји од </a:t>
            </a:r>
            <a:r>
              <a:rPr lang="sr-Cyrl-RS" b="1" dirty="0" smtClean="0"/>
              <a:t>продужене мождине, понса и мезенцефалона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учествује у контроли већег броја функција (сензорних и моторних)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значајна улога у обради командних сигнала из виших центара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посебно су значајне улоге ретикуларних и вестибуларних једара</a:t>
            </a:r>
            <a:endParaRPr lang="en-US" dirty="0"/>
          </a:p>
        </p:txBody>
      </p:sp>
      <p:pic>
        <p:nvPicPr>
          <p:cNvPr id="3074" name="Picture 2" descr="D:\Users\Gvozden Rosic\Desktop\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521213"/>
            <a:ext cx="3214710" cy="31939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857232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медуларна ретикуларна једра</a:t>
            </a:r>
            <a:r>
              <a:rPr lang="sr-Cyrl-RS" dirty="0" smtClean="0"/>
              <a:t> (вентромедијално) – </a:t>
            </a:r>
            <a:r>
              <a:rPr lang="sr-Cyrl-RS" u="sng" dirty="0" smtClean="0"/>
              <a:t>релаксација антигравитацијских мишића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понтина</a:t>
            </a:r>
            <a:r>
              <a:rPr lang="sr-Cyrl-RS" dirty="0" smtClean="0"/>
              <a:t> </a:t>
            </a:r>
            <a:r>
              <a:rPr lang="sr-Cyrl-RS" b="1" dirty="0" smtClean="0"/>
              <a:t>ретикуларна једра</a:t>
            </a:r>
            <a:r>
              <a:rPr lang="sr-Cyrl-RS" dirty="0" smtClean="0"/>
              <a:t> (постеролатерално) – </a:t>
            </a:r>
            <a:r>
              <a:rPr lang="sr-Cyrl-RS" u="sng" dirty="0" smtClean="0"/>
              <a:t>ексцитација антигравитацијских мишића</a:t>
            </a:r>
            <a:endParaRPr lang="en-US" u="sng" dirty="0"/>
          </a:p>
        </p:txBody>
      </p:sp>
      <p:pic>
        <p:nvPicPr>
          <p:cNvPr id="3074" name="Picture 2" descr="D:\Users\Gvozden Rosic\Desktop\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500042"/>
            <a:ext cx="1714480" cy="17033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0"/>
            <a:ext cx="885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Улоге ретикуларних и вестибуларних једара – антигравитацијска улога</a:t>
            </a:r>
            <a:endParaRPr lang="en-US" sz="2400" dirty="0"/>
          </a:p>
        </p:txBody>
      </p:sp>
      <p:pic>
        <p:nvPicPr>
          <p:cNvPr id="4098" name="Picture 2" descr="D:\Users\Gvozden Rosic\Desktop\1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3357554" cy="193515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29058" y="2159209"/>
            <a:ext cx="5214942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 smtClean="0"/>
              <a:t>Понтина ретикуларна једра</a:t>
            </a:r>
          </a:p>
          <a:p>
            <a:pPr algn="ctr"/>
            <a:endParaRPr lang="sr-Cyrl-RS" sz="800" b="1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 пројектују </a:t>
            </a:r>
            <a:r>
              <a:rPr lang="sr-Cyrl-RS" u="sng" dirty="0" smtClean="0"/>
              <a:t>ексцитаторне</a:t>
            </a:r>
            <a:r>
              <a:rPr lang="sr-Cyrl-RS" dirty="0" smtClean="0"/>
              <a:t> сигнале преко понтиног ретикулоспиналног тракта (предња колумна)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завршавају се на медијалним предњим мотонеуронима – ексцитација аксијалних мишића кичменог стуба и екстензора екстремитета (антигравитација)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природно висока ексцитабилност (појачава се из вестибуларних и дубоких једара церебелума)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7158" y="4858606"/>
            <a:ext cx="83582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 smtClean="0"/>
              <a:t>Медуларна ретикуларна једра</a:t>
            </a:r>
          </a:p>
          <a:p>
            <a:pPr algn="ctr"/>
            <a:endParaRPr lang="sr-Cyrl-RS" sz="800" b="1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пројектују </a:t>
            </a:r>
            <a:r>
              <a:rPr lang="sr-Cyrl-RS" u="sng" dirty="0" smtClean="0"/>
              <a:t>инхибиторне</a:t>
            </a:r>
            <a:r>
              <a:rPr lang="sr-Cyrl-RS" dirty="0" smtClean="0"/>
              <a:t> сигнале преко медуларног ретикулоспиналног тракта (латерална колумна)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активност се појачава импулсима из кортико-, руброспиналног тракта и других моторних путева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улога је у спречавању снажних антигравитацијских сигнала понтиних једара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2691"/>
            <a:ext cx="885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Улога вестибуларног система у одржавању равнотеже</a:t>
            </a:r>
            <a:endParaRPr lang="en-US" sz="2400" dirty="0"/>
          </a:p>
        </p:txBody>
      </p:sp>
      <p:pic>
        <p:nvPicPr>
          <p:cNvPr id="5122" name="Picture 2" descr="D:\Users\Gvozden Rosic\Desktop\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107767"/>
            <a:ext cx="3143272" cy="46073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1014225"/>
            <a:ext cx="88583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мембранозни лабиринт </a:t>
            </a:r>
            <a:r>
              <a:rPr lang="sr-Cyrl-RS" dirty="0" smtClean="0"/>
              <a:t>– функционални део вестибуларног апарата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лабиринту се налазе структуре значајне за равнотежу: 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r>
              <a:rPr lang="sr-Cyrl-RS" dirty="0" smtClean="0"/>
              <a:t>	- 3 полукружна канала</a:t>
            </a:r>
          </a:p>
          <a:p>
            <a:r>
              <a:rPr lang="sr-Cyrl-RS" dirty="0" smtClean="0"/>
              <a:t>	- утрикулус </a:t>
            </a:r>
          </a:p>
          <a:p>
            <a:r>
              <a:rPr lang="sr-Cyrl-RS" dirty="0" smtClean="0"/>
              <a:t>	- сакулус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3335254"/>
            <a:ext cx="52864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макуле утрикулуса и сакулуса су сензорни органи за равнотежу  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макула утрикулуса </a:t>
            </a:r>
            <a:r>
              <a:rPr lang="sr-Cyrl-RS" dirty="0" smtClean="0"/>
              <a:t>(у хоризонталној равни) – детекција положаја (усправљене) главе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макула сакулуса </a:t>
            </a:r>
            <a:r>
              <a:rPr lang="sr-Cyrl-RS" dirty="0" smtClean="0"/>
              <a:t>(у вертикалној равни) – детекција положаја главе у лежећем положају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Users\Gvozden Rosic\Desktop\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84" y="2214554"/>
            <a:ext cx="2286016" cy="43233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571480"/>
            <a:ext cx="707236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макуле су прекривене желатинозним слојем у који су </a:t>
            </a:r>
          </a:p>
          <a:p>
            <a:r>
              <a:rPr lang="sr-Cyrl-RS" dirty="0" smtClean="0"/>
              <a:t>уроњене статоконије (2-3 пута јачи ефекат гравитације)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ћелије са длачицама пројектују цилије (стереоцилије и </a:t>
            </a:r>
          </a:p>
          <a:p>
            <a:r>
              <a:rPr lang="sr-Cyrl-RS" dirty="0" smtClean="0"/>
              <a:t>киноцилија) у желатинозни слој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када се цилије савијају </a:t>
            </a:r>
            <a:r>
              <a:rPr lang="sr-Cyrl-RS" u="sng" dirty="0" smtClean="0"/>
              <a:t>према киноцилији</a:t>
            </a:r>
            <a:r>
              <a:rPr lang="sr-Cyrl-RS" dirty="0" smtClean="0"/>
              <a:t> – отварање јонских канала (</a:t>
            </a:r>
            <a:r>
              <a:rPr lang="sr-Cyrl-RS" u="sng" dirty="0" smtClean="0"/>
              <a:t>деполаризација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када се цилије савијају </a:t>
            </a:r>
            <a:r>
              <a:rPr lang="sr-Cyrl-RS" u="sng" dirty="0" smtClean="0"/>
              <a:t>супротно од киноцилије</a:t>
            </a:r>
            <a:r>
              <a:rPr lang="sr-Cyrl-RS" dirty="0" smtClean="0"/>
              <a:t> – затварање јонских канала (</a:t>
            </a:r>
            <a:r>
              <a:rPr lang="sr-Cyrl-RS" u="sng" dirty="0" smtClean="0"/>
              <a:t>хиперполаризација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фреквенца импулса у мировању – 100</a:t>
            </a:r>
            <a:r>
              <a:rPr lang="en-US" dirty="0" smtClean="0"/>
              <a:t> Hz</a:t>
            </a:r>
            <a:endParaRPr lang="sr-Cyrl-R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Cyrl-RS" dirty="0" smtClean="0"/>
              <a:t>покретање стереоцилија ка киноцилији повећава фреквенцу импулса (неколико пута)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покретање стереоцилија од киноцилије смањује фреквенцу импулса (све до гашења)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ћелије са длачицама су оријентисане тако да детектују сваки тип промене положаја главе (савијање, подизање, окретање у страну...)</a:t>
            </a:r>
            <a:endParaRPr lang="en-US" dirty="0"/>
          </a:p>
        </p:txBody>
      </p:sp>
      <p:pic>
        <p:nvPicPr>
          <p:cNvPr id="5" name="Picture 2" descr="D:\Users\Gvozden Rosic\Desktop\22.png"/>
          <p:cNvPicPr>
            <a:picLocks noChangeAspect="1" noChangeArrowheads="1"/>
          </p:cNvPicPr>
          <p:nvPr/>
        </p:nvPicPr>
        <p:blipFill>
          <a:blip r:embed="rId3" cstate="print"/>
          <a:srcRect t="56586"/>
          <a:stretch>
            <a:fillRect/>
          </a:stretch>
        </p:blipFill>
        <p:spPr bwMode="auto">
          <a:xfrm>
            <a:off x="6000798" y="0"/>
            <a:ext cx="3143234" cy="200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Users\Gvozden Rosic\Desktop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869442"/>
            <a:ext cx="3265006" cy="313119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357166"/>
            <a:ext cx="621507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полукружни канали (предњи, задњи и латерални) се налазе под правим углом (све три равни у простору)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сваки канал има проширење (</a:t>
            </a:r>
            <a:r>
              <a:rPr lang="sr-Cyrl-RS" b="1" dirty="0" smtClean="0"/>
              <a:t>ампула</a:t>
            </a:r>
            <a:r>
              <a:rPr lang="sr-Cyrl-RS" dirty="0" smtClean="0"/>
              <a:t>) испуњено </a:t>
            </a:r>
            <a:r>
              <a:rPr lang="sr-Cyrl-RS" b="1" dirty="0" smtClean="0"/>
              <a:t>ендолимфом</a:t>
            </a:r>
            <a:r>
              <a:rPr lang="sr-Cyrl-RS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покретање ендолимфе утиче на сензорни део у ампули – </a:t>
            </a:r>
            <a:r>
              <a:rPr lang="sr-Cyrl-RS" b="1" dirty="0" smtClean="0"/>
              <a:t>криста ампуларис </a:t>
            </a:r>
            <a:r>
              <a:rPr lang="sr-Cyrl-RS" dirty="0" smtClean="0"/>
              <a:t>(прекривена желатинозним слојем – </a:t>
            </a:r>
            <a:r>
              <a:rPr lang="sr-Cyrl-RS" b="1" dirty="0" smtClean="0"/>
              <a:t>купула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приликом ротације главе, купула се покреће услед тога што канали мењају положај, док се ендолимфа не покреће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покретање купуле доводи до савијања цилија ћелија са длачицама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када се купула покреће у смеру </a:t>
            </a:r>
            <a:r>
              <a:rPr lang="sr-Cyrl-RS" u="sng" dirty="0" smtClean="0"/>
              <a:t>према киноцилији </a:t>
            </a:r>
            <a:r>
              <a:rPr lang="sr-Cyrl-RS" dirty="0" smtClean="0"/>
              <a:t>(оријентисана у истом смеру као и купула) – отварање јонских канала (</a:t>
            </a:r>
            <a:r>
              <a:rPr lang="sr-Cyrl-RS" u="sng" dirty="0" smtClean="0"/>
              <a:t>деполаризација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када се купула покреће у смеру </a:t>
            </a:r>
            <a:r>
              <a:rPr lang="sr-Cyrl-RS" u="sng" dirty="0" smtClean="0"/>
              <a:t>од киноцилије </a:t>
            </a:r>
            <a:r>
              <a:rPr lang="sr-Cyrl-RS" dirty="0" smtClean="0"/>
              <a:t>(оријентисана у истом смеру као и купула) – затварање јонских канала (</a:t>
            </a:r>
            <a:r>
              <a:rPr lang="sr-Cyrl-RS" u="sng" dirty="0" smtClean="0"/>
              <a:t>хиперполаризација</a:t>
            </a:r>
            <a:r>
              <a:rPr lang="sr-Cyrl-RS" dirty="0" smtClean="0"/>
              <a:t>)</a:t>
            </a:r>
            <a:endParaRPr lang="en-US" dirty="0"/>
          </a:p>
        </p:txBody>
      </p:sp>
      <p:pic>
        <p:nvPicPr>
          <p:cNvPr id="4" name="Picture 2" descr="D:\Users\Gvozden Rosic\Desktop\22.png"/>
          <p:cNvPicPr>
            <a:picLocks noChangeAspect="1" noChangeArrowheads="1"/>
          </p:cNvPicPr>
          <p:nvPr/>
        </p:nvPicPr>
        <p:blipFill>
          <a:blip r:embed="rId3" cstate="print"/>
          <a:srcRect t="56586" r="56819" b="3101"/>
          <a:stretch>
            <a:fillRect/>
          </a:stretch>
        </p:blipFill>
        <p:spPr bwMode="auto">
          <a:xfrm>
            <a:off x="6858016" y="135352"/>
            <a:ext cx="1571598" cy="215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90" y="142852"/>
            <a:ext cx="8501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dirty="0" smtClean="0"/>
              <a:t>Функционална организација кичмене мождине</a:t>
            </a:r>
            <a:endParaRPr lang="en-US" sz="3200" dirty="0"/>
          </a:p>
        </p:txBody>
      </p:sp>
      <p:pic>
        <p:nvPicPr>
          <p:cNvPr id="1026" name="Picture 2" descr="D:\Users\Gvozden Rosic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4111633" cy="391444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143372" y="1142984"/>
            <a:ext cx="485778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сива маса кичмене мождине предствља структуру у којој се интегришу рефлекси кичмене мождине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сензорни сигнали улазе у кичмену мождину кроз задње рогове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одатле се сваки сензорни сигнал раздваја на: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sr-Cyrl-RS" dirty="0" smtClean="0"/>
              <a:t>грану која се локално завршава у сивој маси кичмене мождине и омогућава локалне сегменталне рефлексе</a:t>
            </a:r>
          </a:p>
          <a:p>
            <a:pPr>
              <a:buFontTx/>
              <a:buChar char="-"/>
            </a:pPr>
            <a:endParaRPr lang="sr-Cyrl-RS" dirty="0" smtClean="0"/>
          </a:p>
          <a:p>
            <a:pPr>
              <a:buFontTx/>
              <a:buChar char="-"/>
            </a:pPr>
            <a:r>
              <a:rPr lang="sr-Cyrl-RS" dirty="0"/>
              <a:t> </a:t>
            </a:r>
            <a:r>
              <a:rPr lang="sr-Cyrl-RS" dirty="0" smtClean="0"/>
              <a:t>грану која преноси сигнал у више центре:</a:t>
            </a:r>
          </a:p>
          <a:p>
            <a:pPr>
              <a:buFontTx/>
              <a:buChar char="-"/>
            </a:pPr>
            <a:endParaRPr lang="sr-Cyrl-RS" sz="800" dirty="0" smtClean="0"/>
          </a:p>
          <a:p>
            <a:r>
              <a:rPr lang="sr-Cyrl-RS" dirty="0" smtClean="0"/>
              <a:t>	А. виши нивои кичмене мождине</a:t>
            </a:r>
          </a:p>
          <a:p>
            <a:r>
              <a:rPr lang="sr-Cyrl-RS" dirty="0" smtClean="0"/>
              <a:t>	Б. мождано стабло</a:t>
            </a:r>
          </a:p>
          <a:p>
            <a:r>
              <a:rPr lang="sr-Cyrl-RS" dirty="0" smtClean="0"/>
              <a:t>	В. кортекс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1414"/>
            <a:ext cx="885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u="sng" dirty="0" smtClean="0"/>
              <a:t>Улога утрикулуса и сакулуса у одржавању равнотеже</a:t>
            </a:r>
            <a:endParaRPr lang="en-US" sz="20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531666"/>
            <a:ext cx="8786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ћелије са длачицама су оријентисане тако да детектују сваки тип промене положаја главе – статичка равнотежа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редослед догађаја током линеарне акцелерације</a:t>
            </a:r>
            <a:r>
              <a:rPr lang="sr-Cyrl-RS" dirty="0" smtClean="0"/>
              <a:t>:</a:t>
            </a:r>
          </a:p>
          <a:p>
            <a:r>
              <a:rPr lang="sr-Cyrl-RS" dirty="0" smtClean="0"/>
              <a:t>померање тела у напред → померање (инертних) статоконија уназад → повлачење стереоцилија → осећај да се пада уназад → нагињање до успостављања равнотеже 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макуле не детектују (линеарну) брзину већ само акцелерацију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500306"/>
            <a:ext cx="5500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u="sng" dirty="0" smtClean="0"/>
              <a:t>Улога полукружних канала у детекцији ротације</a:t>
            </a:r>
            <a:endParaRPr lang="en-US" sz="2000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3013076"/>
            <a:ext cx="56436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редослед догађаја током ротације </a:t>
            </a:r>
            <a:r>
              <a:rPr lang="sr-Cyrl-RS" dirty="0" smtClean="0"/>
              <a:t>(ангуларне акцелерације):</a:t>
            </a:r>
          </a:p>
          <a:p>
            <a:r>
              <a:rPr lang="sr-Cyrl-RS" dirty="0" smtClean="0"/>
              <a:t>окретање главе → ендолимфа остаје статична док се канали померају → померање течности супротно од смера ротације → деполаризација и нагло повећање броја импулса → брзина кретања ендолимфе се изједначава са брзином ротације канала (број импулса се враћа на почетну вредност) → престанак ротације – (инертна) ендолимфа наставља да се покреће док семициркуларни канали мирују → померање течности у смеру ротације → број импулса се смањује (до гашења)</a:t>
            </a:r>
          </a:p>
        </p:txBody>
      </p:sp>
      <p:pic>
        <p:nvPicPr>
          <p:cNvPr id="7170" name="Picture 2" descr="D:\Users\Gvozden Rosic\Desktop\3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9826" y="3714752"/>
            <a:ext cx="342420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Users\Gvozden Rosic\Desktop\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2603" y="1850615"/>
            <a:ext cx="3615674" cy="286426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357166"/>
            <a:ext cx="885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Други механизми који учествују у одржавању равнотеже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143116"/>
            <a:ext cx="52863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проприоцептори вратне регије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проприо и екстероцептори из других региона тела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визуелне информације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везе са другим деловима ЦНС-а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9581"/>
            <a:ext cx="7786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/>
              <a:t>Улога церебелума у моторним функцијама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000108"/>
            <a:ext cx="8358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увек функционише заједно са другим системима за контролу моторике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велика улога у временском дефинисању и брзом надовезивању покрета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улога у контроли и корективном прилагођавању покрета током извођења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упоређивање актуелног покрета са планираним  </a:t>
            </a:r>
            <a:endParaRPr lang="en-US" dirty="0"/>
          </a:p>
        </p:txBody>
      </p:sp>
      <p:pic>
        <p:nvPicPr>
          <p:cNvPr id="9220" name="Picture 4" descr="Ð ÐµÐ·ÑÐ»ÑÐ°Ñ ÑÐ»Ð¸ÐºÐ° Ð·Ð° cerebell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357562"/>
            <a:ext cx="3376594" cy="3328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4" y="191136"/>
            <a:ext cx="77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800" dirty="0" smtClean="0"/>
              <a:t>Функционална</a:t>
            </a:r>
            <a:r>
              <a:rPr lang="en-US" sz="2800" dirty="0" smtClean="0"/>
              <a:t> </a:t>
            </a:r>
            <a:r>
              <a:rPr lang="sr-Cyrl-RS" sz="2800" dirty="0" smtClean="0"/>
              <a:t>анатомија церебелума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151453"/>
            <a:ext cx="914400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sr-Cyrl-RS" dirty="0" smtClean="0"/>
              <a:t>три режња – предњи, задњи и флокулонодуларни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уздужна подела: </a:t>
            </a:r>
          </a:p>
          <a:p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 smtClean="0"/>
              <a:t> </a:t>
            </a:r>
            <a:r>
              <a:rPr lang="sr-Cyrl-RS" b="1" dirty="0" smtClean="0"/>
              <a:t>вермис</a:t>
            </a:r>
            <a:r>
              <a:rPr lang="sr-Cyrl-RS" dirty="0" smtClean="0"/>
              <a:t> (контрола покрета кичме, врата, рамена и кукова)</a:t>
            </a:r>
          </a:p>
          <a:p>
            <a:endParaRPr lang="sr-Cyrl-RS" sz="800" dirty="0" smtClean="0"/>
          </a:p>
          <a:p>
            <a:pPr>
              <a:buFontTx/>
              <a:buChar char="-"/>
            </a:pPr>
            <a:r>
              <a:rPr lang="sr-Cyrl-RS" dirty="0" smtClean="0"/>
              <a:t> </a:t>
            </a:r>
            <a:r>
              <a:rPr lang="sr-Cyrl-RS" b="1" dirty="0" smtClean="0"/>
              <a:t>хемисфере</a:t>
            </a:r>
            <a:r>
              <a:rPr lang="sr-Cyrl-RS" dirty="0" smtClean="0"/>
              <a:t>: </a:t>
            </a:r>
            <a:r>
              <a:rPr lang="sr-Cyrl-RS" u="sng" dirty="0" smtClean="0"/>
              <a:t>интермедијарни део</a:t>
            </a:r>
            <a:r>
              <a:rPr lang="sr-Cyrl-RS" dirty="0" smtClean="0"/>
              <a:t> (контрола моторике дисталних делова екстремитета) </a:t>
            </a:r>
            <a:r>
              <a:rPr lang="en-US" dirty="0" smtClean="0"/>
              <a:t>	         </a:t>
            </a:r>
            <a:r>
              <a:rPr lang="sr-Cyrl-RS" u="sng" dirty="0" smtClean="0"/>
              <a:t>латерални део</a:t>
            </a:r>
            <a:r>
              <a:rPr lang="sr-Cyrl-RS" dirty="0" smtClean="0"/>
              <a:t> (контрола и координација покрета, заједно са моторним</a:t>
            </a:r>
            <a:r>
              <a:rPr lang="en-US" dirty="0" smtClean="0"/>
              <a:t> 	                                       </a:t>
            </a:r>
            <a:r>
              <a:rPr lang="sr-Cyrl-RS" dirty="0" smtClean="0"/>
              <a:t>кортексом)</a:t>
            </a:r>
            <a:endParaRPr lang="en-US" dirty="0"/>
          </a:p>
        </p:txBody>
      </p:sp>
      <p:pic>
        <p:nvPicPr>
          <p:cNvPr id="4" name="Picture 2" descr="D:\Users\Gvozden Rosic\Desktop\1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70374"/>
            <a:ext cx="3852858" cy="2701898"/>
          </a:xfrm>
          <a:prstGeom prst="rect">
            <a:avLst/>
          </a:prstGeom>
          <a:noFill/>
        </p:spPr>
      </p:pic>
      <p:pic>
        <p:nvPicPr>
          <p:cNvPr id="5" name="Picture 2" descr="D:\Users\Gvozden Rosic\Desktop\11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643314"/>
            <a:ext cx="3656160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D:\Users\Gvozden Rosic\Desktop\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9415" y="4401719"/>
            <a:ext cx="2795593" cy="238486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10377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у вермису и интермедијарним деловима постоји просторна топографска организација  (попут коре великог мозга)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u="sng" dirty="0" smtClean="0"/>
              <a:t>у вермису</a:t>
            </a:r>
            <a:r>
              <a:rPr lang="sr-Cyrl-RS" dirty="0" smtClean="0"/>
              <a:t> – аксијални делови тела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u="sng" dirty="0" smtClean="0"/>
              <a:t>у интермедијарним деловима</a:t>
            </a:r>
            <a:r>
              <a:rPr lang="sr-Cyrl-RS" dirty="0" smtClean="0"/>
              <a:t> – екстремитети и регија лица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топографски дефинисане делове долазе информације из:</a:t>
            </a:r>
          </a:p>
          <a:p>
            <a:pPr lvl="1">
              <a:buFontTx/>
              <a:buChar char="-"/>
            </a:pPr>
            <a:r>
              <a:rPr lang="sr-Cyrl-RS" dirty="0" smtClean="0"/>
              <a:t> сензорних завршетака у одговарајућим деловима</a:t>
            </a:r>
          </a:p>
          <a:p>
            <a:pPr lvl="1">
              <a:buFontTx/>
              <a:buChar char="-"/>
            </a:pPr>
            <a:r>
              <a:rPr lang="sr-Cyrl-RS" dirty="0" smtClean="0"/>
              <a:t> одговарајућих делова моторног кортекса и можданог стабла</a:t>
            </a:r>
          </a:p>
          <a:p>
            <a:pPr>
              <a:buFontTx/>
              <a:buChar char="-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из топографски дефинисаних делова церебелума информације се пропагирају у:</a:t>
            </a:r>
          </a:p>
          <a:p>
            <a:pPr lvl="1">
              <a:buFontTx/>
              <a:buChar char="-"/>
            </a:pPr>
            <a:r>
              <a:rPr lang="sr-Cyrl-RS" dirty="0" smtClean="0"/>
              <a:t> церебрални моторни кортекс</a:t>
            </a:r>
          </a:p>
          <a:p>
            <a:pPr lvl="1">
              <a:buFontTx/>
              <a:buChar char="-"/>
            </a:pPr>
            <a:r>
              <a:rPr lang="sr-Cyrl-RS" dirty="0" smtClean="0"/>
              <a:t> црвено једро</a:t>
            </a:r>
          </a:p>
          <a:p>
            <a:pPr lvl="1">
              <a:buFontTx/>
              <a:buChar char="-"/>
            </a:pPr>
            <a:r>
              <a:rPr lang="sr-Cyrl-RS" dirty="0" smtClean="0"/>
              <a:t> ретикуларну формацију можданог стабла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42852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Функционална организација церебелума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785794"/>
            <a:ext cx="62865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/>
              <a:t>Церебеларни кортекс </a:t>
            </a:r>
            <a:r>
              <a:rPr lang="sr-Cyrl-RS" dirty="0" smtClean="0"/>
              <a:t>има три слоја: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 smtClean="0"/>
              <a:t>молекуларни слој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 smtClean="0"/>
              <a:t>слој Пуркињеових ћелија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 smtClean="0"/>
              <a:t>грануларни слој</a:t>
            </a:r>
          </a:p>
          <a:p>
            <a:endParaRPr lang="sr-Cyrl-RS" sz="1400" dirty="0" smtClean="0"/>
          </a:p>
          <a:p>
            <a:r>
              <a:rPr lang="sr-Cyrl-RS" dirty="0" smtClean="0"/>
              <a:t>Испод кортекса, у ткиву церебелума се налазе </a:t>
            </a:r>
            <a:r>
              <a:rPr lang="sr-Cyrl-RS" b="1" dirty="0" smtClean="0"/>
              <a:t>дубока једра </a:t>
            </a:r>
            <a:r>
              <a:rPr lang="sr-Cyrl-RS" dirty="0" smtClean="0"/>
              <a:t>(одакле полазе излазни сигнали).</a:t>
            </a:r>
          </a:p>
          <a:p>
            <a:endParaRPr lang="sr-Cyrl-RS" sz="1400" dirty="0" smtClean="0"/>
          </a:p>
          <a:p>
            <a:r>
              <a:rPr lang="sr-Cyrl-RS" dirty="0" smtClean="0"/>
              <a:t>Церебелум је организован у 30 милиона функционалних јединица: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центру сваке јединице се налази по једна Пуркињеова ћелија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свака Пуркињеова ћелија кореспондира са ћелијом дубоког једра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ћелија дубоког једра прима </a:t>
            </a:r>
            <a:r>
              <a:rPr lang="sr-Cyrl-RS" u="sng" dirty="0" smtClean="0"/>
              <a:t>ексцитаторне</a:t>
            </a:r>
            <a:r>
              <a:rPr lang="sr-Cyrl-RS" dirty="0" smtClean="0"/>
              <a:t> (аферентна влакна из мозга и са периферије) и </a:t>
            </a:r>
            <a:r>
              <a:rPr lang="sr-Cyrl-RS" u="sng" dirty="0" smtClean="0"/>
              <a:t>инхибиторне</a:t>
            </a:r>
            <a:r>
              <a:rPr lang="sr-Cyrl-RS" dirty="0" smtClean="0"/>
              <a:t> сигнале (искључиво из Пуркињеових ћелија)</a:t>
            </a:r>
          </a:p>
          <a:p>
            <a:pPr>
              <a:buFont typeface="Arial" pitchFamily="34" charset="0"/>
              <a:buChar char="•"/>
            </a:pPr>
            <a:endParaRPr lang="sr-Cyrl-RS" sz="1400" dirty="0" smtClean="0"/>
          </a:p>
          <a:p>
            <a:r>
              <a:rPr lang="sr-Cyrl-RS" b="1" dirty="0" smtClean="0"/>
              <a:t>Аферентни сигнали</a:t>
            </a:r>
            <a:r>
              <a:rPr lang="sr-Cyrl-RS" dirty="0" smtClean="0"/>
              <a:t> улазе у церебелум преко две врсте влакана: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 smtClean="0"/>
              <a:t>пењућа (пузајућа) влакна 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 smtClean="0"/>
              <a:t>маховинаста влакна</a:t>
            </a:r>
            <a:endParaRPr lang="en-US" dirty="0"/>
          </a:p>
        </p:txBody>
      </p:sp>
      <p:pic>
        <p:nvPicPr>
          <p:cNvPr id="1026" name="Picture 2" descr="D:\Users\Gvozden Rosic\Desktop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643050"/>
            <a:ext cx="314324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24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Пењућа влакна </a:t>
            </a:r>
          </a:p>
          <a:p>
            <a:endParaRPr lang="sr-Cyrl-RS" u="sng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потичу из доњих олива медуле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једно пењуће влакно на 5-10 Пуркињеових ћелија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њихове гране праве синапсе са неколико ћелија дубоких једара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пружају се све до површине кортекса (молекуларни слој)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праве синапсе (300) са сомом и дендритима сваке Пуркињеове ћелије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сваки појединачни импулс узрокује јединствен, продужени (до 1 </a:t>
            </a:r>
            <a:r>
              <a:rPr lang="en-US" dirty="0" smtClean="0"/>
              <a:t>s) </a:t>
            </a:r>
            <a:r>
              <a:rPr lang="sr-Cyrl-RS" dirty="0" smtClean="0"/>
              <a:t>потенцијал у Пуркињеовој ћелији (оштар врх праћен серијом мањих) – </a:t>
            </a:r>
            <a:r>
              <a:rPr lang="sr-Cyrl-RS" b="1" dirty="0" smtClean="0"/>
              <a:t>комплексни шиљак</a:t>
            </a:r>
          </a:p>
        </p:txBody>
      </p:sp>
      <p:pic>
        <p:nvPicPr>
          <p:cNvPr id="4" name="Picture 2" descr="D:\Users\Gvozden Rosic\Desktop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8" y="4000504"/>
            <a:ext cx="3809956" cy="2857496"/>
          </a:xfrm>
          <a:prstGeom prst="rect">
            <a:avLst/>
          </a:prstGeom>
          <a:noFill/>
        </p:spPr>
      </p:pic>
      <p:pic>
        <p:nvPicPr>
          <p:cNvPr id="1026" name="Picture 2" descr="C:\Users\Zorica\Desktop\cerebel.gif"/>
          <p:cNvPicPr>
            <a:picLocks noChangeAspect="1" noChangeArrowheads="1"/>
          </p:cNvPicPr>
          <p:nvPr/>
        </p:nvPicPr>
        <p:blipFill>
          <a:blip r:embed="rId3" cstate="print"/>
          <a:srcRect t="6863" r="48437"/>
          <a:stretch>
            <a:fillRect/>
          </a:stretch>
        </p:blipFill>
        <p:spPr bwMode="auto">
          <a:xfrm>
            <a:off x="6357950" y="4071942"/>
            <a:ext cx="2143140" cy="2467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Маховинаста влакна</a:t>
            </a:r>
          </a:p>
          <a:p>
            <a:endParaRPr lang="sr-Cyrl-RS" u="sng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пореклом из виших делова мозга, можданог стабла и кичмене мождине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њихове гране праве синапсе са неколико ћелија дубоких једара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грануларном слоју праве велики број синапси 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аксони грануларних ћелија (паралелна нервна влакна) у молекуларном слоју праве велики број синапси са дендритима Пуркињеових ћелија (80 – 200000) – потребно за ефекат због слабих синапси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узрокују кратак и слаб потенцијал у Пуркињеовој ћелији – </a:t>
            </a:r>
            <a:r>
              <a:rPr lang="sr-Cyrl-RS" b="1" dirty="0" smtClean="0"/>
              <a:t>једноставни шиљак</a:t>
            </a:r>
          </a:p>
        </p:txBody>
      </p:sp>
      <p:pic>
        <p:nvPicPr>
          <p:cNvPr id="4" name="Picture 2" descr="D:\Users\Gvozden Rosic\Desktop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41" y="3786190"/>
            <a:ext cx="4000455" cy="3000372"/>
          </a:xfrm>
          <a:prstGeom prst="rect">
            <a:avLst/>
          </a:prstGeom>
          <a:noFill/>
        </p:spPr>
      </p:pic>
      <p:pic>
        <p:nvPicPr>
          <p:cNvPr id="2050" name="Picture 2" descr="C:\Users\Zorica\Desktop\cerebel.gif"/>
          <p:cNvPicPr>
            <a:picLocks noChangeAspect="1" noChangeArrowheads="1"/>
          </p:cNvPicPr>
          <p:nvPr/>
        </p:nvPicPr>
        <p:blipFill>
          <a:blip r:embed="rId3" cstate="print"/>
          <a:srcRect l="50000" t="8333" b="10784"/>
          <a:stretch>
            <a:fillRect/>
          </a:stretch>
        </p:blipFill>
        <p:spPr bwMode="auto">
          <a:xfrm>
            <a:off x="6643702" y="4214818"/>
            <a:ext cx="2000248" cy="2062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"/>
            <a:ext cx="5786446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Контрола активности функционалних јединица</a:t>
            </a:r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Пуркињеове ћелије </a:t>
            </a:r>
            <a:r>
              <a:rPr lang="sr-Cyrl-RS" dirty="0" smtClean="0"/>
              <a:t>континуирано стварају 50-100 (</a:t>
            </a:r>
            <a:r>
              <a:rPr lang="sr-Cyrl-RS" u="sng" dirty="0" smtClean="0"/>
              <a:t>инхибицијских</a:t>
            </a:r>
            <a:r>
              <a:rPr lang="sr-Cyrl-RS" dirty="0" smtClean="0"/>
              <a:t>) сигнала у секунди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ћелије дубоких једара </a:t>
            </a:r>
            <a:r>
              <a:rPr lang="sr-Cyrl-RS" dirty="0" smtClean="0"/>
              <a:t>имају далеко већу фреквенцу (</a:t>
            </a:r>
            <a:r>
              <a:rPr lang="sr-Cyrl-RS" u="sng" dirty="0" smtClean="0"/>
              <a:t>ексцитацијских</a:t>
            </a:r>
            <a:r>
              <a:rPr lang="sr-Cyrl-RS" dirty="0" smtClean="0"/>
              <a:t>) АП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зато је могуће смањивање и појачавање укупног излазног сигнала из церебелума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 почетку извођења покрета, сигнали из МК и можданог стабла ексцитирају ћелије дубоких једара – сигнал се нагло повећава (појачање контракције агониста због сумације кортикалне и церебеларне стимулације)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одложена активација Пуркињеових ћелија инхибира активност ћелија дубоких једара – одложено пригушивање сигнала (постепени престанак стимулације агониста – спречавају се осцилације)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кошарасте и звездасте ћелије </a:t>
            </a:r>
            <a:r>
              <a:rPr lang="sr-Cyrl-RS" dirty="0" smtClean="0"/>
              <a:t>(стимулишу их паралелна влакна у молекуларном слоју) врше </a:t>
            </a:r>
            <a:r>
              <a:rPr lang="sr-Cyrl-RS" u="sng" dirty="0" smtClean="0"/>
              <a:t>латералну инхибицију суседних Пуркињеових ћелија</a:t>
            </a:r>
            <a:r>
              <a:rPr lang="sr-Cyrl-RS" dirty="0" smtClean="0"/>
              <a:t> – сигнал се изоштрава и (механизмом реципрочне инхибиције) иницијално се инхибирају антагонисти</a:t>
            </a:r>
            <a:endParaRPr lang="en-US" dirty="0"/>
          </a:p>
        </p:txBody>
      </p:sp>
      <p:pic>
        <p:nvPicPr>
          <p:cNvPr id="3" name="Picture 2" descr="D:\Users\Gvozden Rosic\Desktop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82155"/>
            <a:ext cx="3643338" cy="2732531"/>
          </a:xfrm>
          <a:prstGeom prst="rect">
            <a:avLst/>
          </a:prstGeom>
          <a:noFill/>
        </p:spPr>
      </p:pic>
      <p:pic>
        <p:nvPicPr>
          <p:cNvPr id="2050" name="Picture 2" descr="D:\Users\Gvozden Rosic\Desktop\111.jpg"/>
          <p:cNvPicPr>
            <a:picLocks noChangeAspect="1" noChangeArrowheads="1"/>
          </p:cNvPicPr>
          <p:nvPr/>
        </p:nvPicPr>
        <p:blipFill>
          <a:blip r:embed="rId3" cstate="print"/>
          <a:srcRect r="9703"/>
          <a:stretch>
            <a:fillRect/>
          </a:stretch>
        </p:blipFill>
        <p:spPr bwMode="auto">
          <a:xfrm>
            <a:off x="5819817" y="3357562"/>
            <a:ext cx="3324215" cy="27613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07220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Механизам „учења” покрета у церебелуму – улога адаптације Пуркињеових ћелија (преко пењућих влакана) код понављања истоветних моторичких образаца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0"/>
            <a:ext cx="8501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/>
              <a:t>Механизми церебеларне контроле моторичких функција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000108"/>
            <a:ext cx="6643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Контрола моторичких функција церебелума се одвија преко:</a:t>
            </a:r>
          </a:p>
          <a:p>
            <a:pPr marL="800100" lvl="1" indent="-342900">
              <a:buAutoNum type="arabicPeriod"/>
            </a:pPr>
            <a:r>
              <a:rPr lang="sr-Cyrl-RS" dirty="0" smtClean="0"/>
              <a:t>вестибулоцеребелума</a:t>
            </a:r>
          </a:p>
          <a:p>
            <a:pPr marL="800100" lvl="1" indent="-342900">
              <a:buAutoNum type="arabicPeriod"/>
            </a:pPr>
            <a:r>
              <a:rPr lang="sr-Cyrl-RS" dirty="0" smtClean="0"/>
              <a:t>спиноцеребелума</a:t>
            </a:r>
          </a:p>
          <a:p>
            <a:pPr marL="800100" lvl="1" indent="-342900">
              <a:buAutoNum type="arabicPeriod"/>
            </a:pPr>
            <a:r>
              <a:rPr lang="sr-Cyrl-RS" dirty="0" smtClean="0"/>
              <a:t>цереброцеребелума</a:t>
            </a:r>
          </a:p>
        </p:txBody>
      </p:sp>
      <p:pic>
        <p:nvPicPr>
          <p:cNvPr id="3074" name="Picture 2" descr="Ð¡ÑÐ¾Ð´Ð½Ð° ÑÐ»Ð¸ÐºÐ°"/>
          <p:cNvPicPr>
            <a:picLocks noChangeAspect="1" noChangeArrowheads="1"/>
          </p:cNvPicPr>
          <p:nvPr/>
        </p:nvPicPr>
        <p:blipFill>
          <a:blip r:embed="rId2" cstate="print"/>
          <a:srcRect l="4687" t="25000" r="6250" b="23958"/>
          <a:stretch>
            <a:fillRect/>
          </a:stretch>
        </p:blipFill>
        <p:spPr bwMode="auto">
          <a:xfrm>
            <a:off x="500034" y="2571744"/>
            <a:ext cx="8143932" cy="350046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429520" y="5572140"/>
            <a:ext cx="135732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5715016"/>
            <a:ext cx="185738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6858016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Сива маса сваког сегмента кичмене мождине (поред сензорних неурона) садржи неколико милиона неурона који се деле на: 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 smtClean="0"/>
              <a:t> интернеуроне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 smtClean="0"/>
              <a:t> моторне</a:t>
            </a:r>
          </a:p>
          <a:p>
            <a:endParaRPr lang="sr-Cyrl-RS" sz="1100" dirty="0" smtClean="0"/>
          </a:p>
          <a:p>
            <a:pPr algn="ctr"/>
            <a:r>
              <a:rPr lang="sr-Cyrl-RS" sz="2000" dirty="0" smtClean="0"/>
              <a:t>Мотонеурони кичмене мождине</a:t>
            </a:r>
          </a:p>
          <a:p>
            <a:pPr algn="ctr"/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локализовани у предњим роговима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50-100% већи од осталих неурона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из њих полазе нервна влакна која пролазе кроз</a:t>
            </a:r>
            <a:endParaRPr lang="en-US" dirty="0" smtClean="0"/>
          </a:p>
          <a:p>
            <a:r>
              <a:rPr lang="en-US" dirty="0" smtClean="0"/>
              <a:t>  </a:t>
            </a:r>
            <a:r>
              <a:rPr lang="sr-Cyrl-RS" dirty="0" smtClean="0"/>
              <a:t>предње рогове 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инервишу скелетна мишићна влакна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деле се на: алфа и гама мотонеуроне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929066"/>
            <a:ext cx="264317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u="sng" dirty="0" smtClean="0"/>
              <a:t>Алфа</a:t>
            </a:r>
            <a:r>
              <a:rPr lang="sr-Cyrl-RS" u="sng" dirty="0" smtClean="0"/>
              <a:t> мотонеурони</a:t>
            </a:r>
          </a:p>
          <a:p>
            <a:endParaRPr lang="sr-Cyrl-RS" sz="1000" u="sng" dirty="0" smtClean="0"/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А</a:t>
            </a:r>
            <a:r>
              <a:rPr lang="el-GR" dirty="0" smtClean="0"/>
              <a:t>α</a:t>
            </a:r>
            <a:r>
              <a:rPr lang="sr-Cyrl-RS" dirty="0" smtClean="0"/>
              <a:t> влакна (14</a:t>
            </a:r>
            <a:r>
              <a:rPr lang="sr-Latn-RS" dirty="0" smtClean="0"/>
              <a:t> </a:t>
            </a:r>
            <a:r>
              <a:rPr lang="el-GR" dirty="0" smtClean="0"/>
              <a:t>μ</a:t>
            </a:r>
            <a:r>
              <a:rPr lang="sr-Latn-RS" dirty="0" smtClean="0"/>
              <a:t>m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вишеструко гранање у мишићним влакнима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инервирају</a:t>
            </a:r>
            <a:r>
              <a:rPr lang="en-US" dirty="0" smtClean="0"/>
              <a:t> </a:t>
            </a:r>
            <a:r>
              <a:rPr lang="sr-Cyrl-RS" dirty="0" smtClean="0"/>
              <a:t>од 3 до неколико стотина  мишићних влакана (</a:t>
            </a:r>
            <a:r>
              <a:rPr lang="sr-Cyrl-RS" b="1" dirty="0" smtClean="0"/>
              <a:t>моторна јединица</a:t>
            </a:r>
            <a:r>
              <a:rPr lang="sr-Cyrl-RS" dirty="0" smtClean="0"/>
              <a:t>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29388" y="3929066"/>
            <a:ext cx="271461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u="sng" dirty="0" smtClean="0"/>
              <a:t>Гама</a:t>
            </a:r>
            <a:r>
              <a:rPr lang="sr-Cyrl-RS" u="sng" dirty="0" smtClean="0"/>
              <a:t> мотонеурони</a:t>
            </a:r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А</a:t>
            </a:r>
            <a:r>
              <a:rPr lang="el-GR" dirty="0" smtClean="0"/>
              <a:t>γ</a:t>
            </a:r>
            <a:r>
              <a:rPr lang="sr-Cyrl-RS" dirty="0" smtClean="0"/>
              <a:t> влакна (5</a:t>
            </a:r>
            <a:r>
              <a:rPr lang="sr-Latn-RS" dirty="0" smtClean="0"/>
              <a:t> </a:t>
            </a:r>
            <a:r>
              <a:rPr lang="el-GR" dirty="0" smtClean="0"/>
              <a:t>μ</a:t>
            </a:r>
            <a:r>
              <a:rPr lang="sr-Latn-RS" dirty="0" smtClean="0"/>
              <a:t>m</a:t>
            </a:r>
            <a:r>
              <a:rPr lang="sr-Cyrl-RS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50% од броја А</a:t>
            </a:r>
            <a:r>
              <a:rPr lang="el-GR" dirty="0" smtClean="0"/>
              <a:t>α</a:t>
            </a:r>
            <a:r>
              <a:rPr lang="sr-Cyrl-RS" dirty="0" smtClean="0"/>
              <a:t> влакана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инервирају интрафузална влакна (</a:t>
            </a:r>
            <a:r>
              <a:rPr lang="sr-Cyrl-RS" b="1" dirty="0" smtClean="0"/>
              <a:t>у мишићним вретенима</a:t>
            </a:r>
            <a:r>
              <a:rPr lang="sr-Cyrl-RS" dirty="0" smtClean="0"/>
              <a:t>)</a:t>
            </a:r>
            <a:endParaRPr lang="en-US" u="sng" dirty="0"/>
          </a:p>
        </p:txBody>
      </p:sp>
      <p:pic>
        <p:nvPicPr>
          <p:cNvPr id="2050" name="Picture 2" descr="D:\Users\Gvozden Rosic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4000504"/>
            <a:ext cx="3785523" cy="2595559"/>
          </a:xfrm>
          <a:prstGeom prst="rect">
            <a:avLst/>
          </a:prstGeom>
          <a:noFill/>
        </p:spPr>
      </p:pic>
      <p:pic>
        <p:nvPicPr>
          <p:cNvPr id="6" name="Picture 2" descr="D:\Users\Gvozden Rosic\Desktop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3" y="785794"/>
            <a:ext cx="2928927" cy="2788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79753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заједничко порекло и развој са вестибуларним апаратом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функционална целина флокулонодуларног режња и суседних делова вермиса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излазни сигнал: вермис → </a:t>
            </a:r>
            <a:r>
              <a:rPr lang="sr-Latn-RS" i="1" dirty="0" smtClean="0"/>
              <a:t>nc. fastigii </a:t>
            </a:r>
            <a:r>
              <a:rPr lang="sr-Cyrl-RS" dirty="0" smtClean="0"/>
              <a:t>→ једра можданог стабла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значај у </a:t>
            </a:r>
            <a:r>
              <a:rPr lang="sr-Cyrl-RS" u="sng" dirty="0" smtClean="0"/>
              <a:t>контроли баланса између агониста и антагониста кичменог стуба, рамена и кукова током наглих промена положаја тела</a:t>
            </a:r>
            <a:r>
              <a:rPr lang="sr-Cyrl-RS" dirty="0" smtClean="0"/>
              <a:t> које детектује вестибуларни апарат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иако се информације са периферије (спиноцеребеларним трактом) преносе највећом брзином у организму (120 </a:t>
            </a:r>
            <a:r>
              <a:rPr lang="en-US" dirty="0" smtClean="0"/>
              <a:t>m/s</a:t>
            </a:r>
            <a:r>
              <a:rPr lang="sr-Cyrl-RS" dirty="0" smtClean="0"/>
              <a:t>), код брзих промена положаја, сигнали касне 15-20 милисекунди 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ово кашњење се анулира „предвиђањем” квалитета покрета – </a:t>
            </a:r>
            <a:r>
              <a:rPr lang="sr-Cyrl-RS" b="1" dirty="0" smtClean="0"/>
              <a:t>антиципаторска улога </a:t>
            </a:r>
            <a:r>
              <a:rPr lang="sr-Cyrl-RS" dirty="0" smtClean="0"/>
              <a:t>церебелума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714612" y="0"/>
            <a:ext cx="27485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Вестибулоцеребелум</a:t>
            </a:r>
            <a:endParaRPr lang="en-US" sz="2200" dirty="0"/>
          </a:p>
        </p:txBody>
      </p:sp>
      <p:pic>
        <p:nvPicPr>
          <p:cNvPr id="72707" name="Picture 3" descr="D:\Users\Gvozden Rosic\Desktop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589710"/>
            <a:ext cx="4357718" cy="3268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71802" y="140593"/>
            <a:ext cx="226267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Спиноцеребелум</a:t>
            </a:r>
            <a:endParaRPr lang="en-US" sz="2200" dirty="0"/>
          </a:p>
        </p:txBody>
      </p:sp>
      <p:pic>
        <p:nvPicPr>
          <p:cNvPr id="73730" name="Picture 2" descr="D:\Users\Gvozden Rosic\Desktop\3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357298"/>
            <a:ext cx="3389719" cy="44577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714356"/>
            <a:ext cx="578644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током извођења покрета у интермедијарне делове церебеларних хемисфера долазе две врсте сигнала: </a:t>
            </a:r>
          </a:p>
          <a:p>
            <a:pPr lvl="1">
              <a:buFontTx/>
              <a:buChar char="-"/>
            </a:pPr>
            <a:r>
              <a:rPr lang="sr-Cyrl-RS" dirty="0" smtClean="0"/>
              <a:t> из кортико- и руброспиналног пута – </a:t>
            </a:r>
            <a:r>
              <a:rPr lang="sr-Cyrl-RS" u="sng" dirty="0" smtClean="0"/>
              <a:t>о планираном редоследу догађаја моторичког обрасца</a:t>
            </a:r>
          </a:p>
          <a:p>
            <a:pPr lvl="1">
              <a:buFontTx/>
              <a:buChar char="-"/>
            </a:pPr>
            <a:r>
              <a:rPr lang="sr-Cyrl-RS" dirty="0" smtClean="0"/>
              <a:t> повратне информације из проприоцептора (са периферије) – </a:t>
            </a:r>
            <a:r>
              <a:rPr lang="sr-Cyrl-RS" u="sng" dirty="0" smtClean="0"/>
              <a:t>о актуелном резултату започетог покрета</a:t>
            </a:r>
            <a:endParaRPr lang="en-US" u="sng" dirty="0" smtClean="0"/>
          </a:p>
          <a:p>
            <a:endParaRPr lang="sr-Cyrl-RS" sz="800" dirty="0" smtClean="0"/>
          </a:p>
          <a:p>
            <a:pPr lvl="0">
              <a:buFont typeface="Arial" pitchFamily="34" charset="0"/>
              <a:buChar char="•"/>
            </a:pPr>
            <a:r>
              <a:rPr lang="sr-Cyrl-RS" dirty="0" smtClean="0">
                <a:solidFill>
                  <a:prstClr val="black"/>
                </a:solidFill>
              </a:rPr>
              <a:t> у интермедијарним зонама се врши </a:t>
            </a:r>
            <a:r>
              <a:rPr lang="sr-Cyrl-RS" b="1" dirty="0" smtClean="0">
                <a:solidFill>
                  <a:prstClr val="black"/>
                </a:solidFill>
              </a:rPr>
              <a:t>упоређивање информација</a:t>
            </a:r>
            <a:endParaRPr lang="en-US" b="1" dirty="0" smtClean="0">
              <a:solidFill>
                <a:prstClr val="black"/>
              </a:solidFill>
            </a:endParaRPr>
          </a:p>
          <a:p>
            <a:pPr lvl="0"/>
            <a:endParaRPr lang="sr-Cyrl-RS" sz="800" dirty="0" smtClean="0">
              <a:solidFill>
                <a:prstClr val="black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sr-Cyrl-RS" dirty="0" smtClean="0">
                <a:solidFill>
                  <a:prstClr val="black"/>
                </a:solidFill>
              </a:rPr>
              <a:t> преко </a:t>
            </a:r>
            <a:r>
              <a:rPr lang="en-US" i="1" dirty="0" err="1" smtClean="0">
                <a:solidFill>
                  <a:prstClr val="black"/>
                </a:solidFill>
              </a:rPr>
              <a:t>nc</a:t>
            </a:r>
            <a:r>
              <a:rPr lang="en-US" i="1" dirty="0" smtClean="0">
                <a:solidFill>
                  <a:prstClr val="black"/>
                </a:solidFill>
              </a:rPr>
              <a:t>. </a:t>
            </a:r>
            <a:r>
              <a:rPr lang="sr-Latn-RS" i="1" dirty="0" smtClean="0">
                <a:solidFill>
                  <a:prstClr val="black"/>
                </a:solidFill>
              </a:rPr>
              <a:t>i</a:t>
            </a:r>
            <a:r>
              <a:rPr lang="en-US" i="1" dirty="0" err="1" smtClean="0">
                <a:solidFill>
                  <a:prstClr val="black"/>
                </a:solidFill>
              </a:rPr>
              <a:t>nterpositus</a:t>
            </a:r>
            <a:r>
              <a:rPr lang="en-US" i="1" dirty="0" smtClean="0">
                <a:solidFill>
                  <a:prstClr val="black"/>
                </a:solidFill>
              </a:rPr>
              <a:t> </a:t>
            </a:r>
            <a:r>
              <a:rPr lang="sr-Cyrl-RS" dirty="0" smtClean="0">
                <a:solidFill>
                  <a:prstClr val="black"/>
                </a:solidFill>
              </a:rPr>
              <a:t>се шаљу повратне корективне информације (</a:t>
            </a:r>
            <a:r>
              <a:rPr lang="en-US" i="1" dirty="0" err="1" smtClean="0">
                <a:solidFill>
                  <a:prstClr val="black"/>
                </a:solidFill>
              </a:rPr>
              <a:t>efference</a:t>
            </a:r>
            <a:r>
              <a:rPr lang="en-US" i="1" dirty="0" smtClean="0">
                <a:solidFill>
                  <a:prstClr val="black"/>
                </a:solidFill>
              </a:rPr>
              <a:t> copy</a:t>
            </a:r>
            <a:r>
              <a:rPr lang="sr-Cyrl-RS" dirty="0" smtClean="0">
                <a:solidFill>
                  <a:prstClr val="black"/>
                </a:solidFill>
              </a:rPr>
              <a:t>) у:</a:t>
            </a:r>
          </a:p>
          <a:p>
            <a:pPr lvl="1">
              <a:buFontTx/>
              <a:buChar char="-"/>
            </a:pPr>
            <a:r>
              <a:rPr lang="sr-Cyrl-RS" dirty="0" smtClean="0">
                <a:solidFill>
                  <a:prstClr val="black"/>
                </a:solidFill>
              </a:rPr>
              <a:t> моторни кортекс (преко таламуса)</a:t>
            </a:r>
          </a:p>
          <a:p>
            <a:pPr lvl="1">
              <a:buFontTx/>
              <a:buChar char="-"/>
            </a:pPr>
            <a:r>
              <a:rPr lang="sr-Cyrl-RS" dirty="0" smtClean="0">
                <a:solidFill>
                  <a:prstClr val="black"/>
                </a:solidFill>
              </a:rPr>
              <a:t> (магноцелуларни део) црвеног једра</a:t>
            </a:r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sr-Cyrl-RS" sz="800" dirty="0" smtClean="0">
              <a:solidFill>
                <a:prstClr val="black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sr-Cyrl-RS" dirty="0" smtClean="0">
                <a:solidFill>
                  <a:prstClr val="black"/>
                </a:solidFill>
              </a:rPr>
              <a:t> влакнима руброспиналног тракта (заједно са кортикоспиналним трактом) корективни сигнал иде до предњих рогова кичмене мождине</a:t>
            </a:r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sr-Cyrl-RS" sz="800" dirty="0" smtClean="0">
              <a:solidFill>
                <a:prstClr val="black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sr-Cyrl-RS" dirty="0" smtClean="0">
                <a:solidFill>
                  <a:prstClr val="black"/>
                </a:solidFill>
              </a:rPr>
              <a:t> омогућава глатке и координисане покрете агониста и антагониста дисталних делова екстремитета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42910" y="140593"/>
            <a:ext cx="784554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Улога спиноцеребелума у спречавању моторичких дисфункција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714356"/>
            <a:ext cx="878687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u="sng" dirty="0" smtClean="0"/>
              <a:t>Тремор</a:t>
            </a:r>
          </a:p>
          <a:p>
            <a:pPr algn="ctr"/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већина покрета има „пендуларне” карактеристике (осцилације са пребацивањем и подбацивањем)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b="1" dirty="0" smtClean="0"/>
              <a:t> </a:t>
            </a:r>
            <a:r>
              <a:rPr lang="sr-Cyrl-RS" dirty="0" smtClean="0"/>
              <a:t>церебелум спречава настанак пребачаја и његове последице (пригушивачка функција)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код оштећења церебелума (нема пригушивачке функције) покрет се најчешће завршава пребачајем (дисметрија)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након тога следи вољни покушај исправљања грешке који се завршава подбачајем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овакав образац се понавља више пута – </a:t>
            </a:r>
            <a:r>
              <a:rPr lang="sr-Cyrl-RS" b="1" dirty="0" smtClean="0"/>
              <a:t>интенциони тремор </a:t>
            </a:r>
            <a:r>
              <a:rPr lang="sr-Cyrl-RS" dirty="0" smtClean="0"/>
              <a:t>(тремор приликом извођења покрета)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</p:txBody>
      </p:sp>
      <p:pic>
        <p:nvPicPr>
          <p:cNvPr id="1026" name="Picture 2" descr="C:\Users\Zorica\Desktop\CNS 2\tremo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5571" y="4128185"/>
            <a:ext cx="3548065" cy="2658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57224" y="140593"/>
            <a:ext cx="784554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Улога спиноцеребелума у спречавању моторичких дисфункција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714356"/>
            <a:ext cx="87868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u="sng" dirty="0" smtClean="0"/>
              <a:t>Контрола балистичких покрета</a:t>
            </a:r>
          </a:p>
          <a:p>
            <a:pPr algn="ctr"/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најбржи покрети (куцање порука на мобилном телефону) се одвијају брзином већом од способности моторичке контроле</a:t>
            </a:r>
            <a:endParaRPr lang="en-US" dirty="0" smtClean="0"/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да би се покрет извео прецизно неопходно је „планирање” </a:t>
            </a:r>
            <a:endParaRPr lang="en-US" dirty="0" smtClean="0"/>
          </a:p>
          <a:p>
            <a:endParaRPr lang="en-U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церебелум снажно иницира почетну фазу покрета и (након планираног извођења) доводи до завршетка покрета у одговарајућем тренутку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код оштећења церебелума (нема контроле и планирања покрета) недостаје иницијално појачање сигнала (покрети су спори и слаби) и покрети се споро заустављају</a:t>
            </a:r>
            <a:endParaRPr lang="sr-Cyrl-RS" sz="800" dirty="0" smtClean="0"/>
          </a:p>
        </p:txBody>
      </p:sp>
      <p:pic>
        <p:nvPicPr>
          <p:cNvPr id="4" name="Picture 3" descr="C:\Users\Zorica\Desktop\typi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16" y="4286256"/>
            <a:ext cx="4762500" cy="208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91153" y="142852"/>
            <a:ext cx="25666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Цереброцеребелум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42918"/>
            <a:ext cx="9144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латералне зоне хемисфера (велике и високо развијене површине)</a:t>
            </a:r>
            <a:endParaRPr lang="en-US" dirty="0" smtClean="0"/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не постоје улазни сигнали са периферије</a:t>
            </a:r>
            <a:endParaRPr lang="en-US" dirty="0" smtClean="0"/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једина комуникација је са церебралним кортексом</a:t>
            </a:r>
            <a:endParaRPr lang="en-US" dirty="0" smtClean="0"/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везу са церебелумом (преко дентатног једра) има </a:t>
            </a:r>
            <a:r>
              <a:rPr lang="sr-Cyrl-RS" b="1" dirty="0" smtClean="0"/>
              <a:t>премоторно подручје и соматосензорно подручје</a:t>
            </a:r>
            <a:r>
              <a:rPr lang="sr-Cyrl-RS" dirty="0" smtClean="0"/>
              <a:t> (</a:t>
            </a:r>
            <a:r>
              <a:rPr lang="sr-Cyrl-RS" b="1" dirty="0" smtClean="0"/>
              <a:t>не и ПМК!!!</a:t>
            </a:r>
            <a:r>
              <a:rPr lang="sr-Cyrl-RS" dirty="0" smtClean="0"/>
              <a:t>)</a:t>
            </a:r>
            <a:endParaRPr lang="en-US" dirty="0" smtClean="0"/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оштећење овог дела церебелума за последицу има:</a:t>
            </a:r>
          </a:p>
          <a:p>
            <a:r>
              <a:rPr lang="sr-Cyrl-RS" dirty="0" smtClean="0"/>
              <a:t>	- немогућност извођења координисаних покрета прстију шаке и стопала</a:t>
            </a:r>
          </a:p>
          <a:p>
            <a:r>
              <a:rPr lang="sr-Cyrl-RS" dirty="0" smtClean="0"/>
              <a:t>	- поремећаје моторике говора</a:t>
            </a:r>
            <a:r>
              <a:rPr lang="en-US" dirty="0" smtClean="0"/>
              <a:t> (</a:t>
            </a:r>
            <a:r>
              <a:rPr lang="sr-Cyrl-RS" dirty="0" smtClean="0"/>
              <a:t>дизартрија</a:t>
            </a:r>
            <a:r>
              <a:rPr lang="en-US" dirty="0" smtClean="0"/>
              <a:t>)</a:t>
            </a:r>
          </a:p>
          <a:p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узрок: немогућност планирања секвенцијалних покрета и временске организације сложених покрета</a:t>
            </a:r>
          </a:p>
        </p:txBody>
      </p:sp>
      <p:pic>
        <p:nvPicPr>
          <p:cNvPr id="74755" name="Picture 3" descr="D:\Users\Gvozden Rosic\Desktop\001.jpg"/>
          <p:cNvPicPr>
            <a:picLocks noChangeAspect="1" noChangeArrowheads="1"/>
          </p:cNvPicPr>
          <p:nvPr/>
        </p:nvPicPr>
        <p:blipFill>
          <a:blip r:embed="rId3" cstate="print"/>
          <a:srcRect l="1695"/>
          <a:stretch>
            <a:fillRect/>
          </a:stretch>
        </p:blipFill>
        <p:spPr bwMode="auto">
          <a:xfrm>
            <a:off x="2285984" y="4154540"/>
            <a:ext cx="4143404" cy="2703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42852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sr-Cyrl-RS" sz="2000" u="sng" dirty="0" smtClean="0"/>
              <a:t>Преглед клиничких</a:t>
            </a:r>
            <a:r>
              <a:rPr lang="sr-Latn-CS" sz="2000" u="sng" dirty="0" smtClean="0"/>
              <a:t> </a:t>
            </a:r>
            <a:r>
              <a:rPr lang="sr-Cyrl-RS" sz="2000" u="sng" dirty="0" smtClean="0"/>
              <a:t>поремећаја који настају услед тежих оштећења</a:t>
            </a:r>
            <a:r>
              <a:rPr lang="sr-Latn-CS" sz="2000" u="sng" dirty="0" smtClean="0"/>
              <a:t> </a:t>
            </a:r>
            <a:r>
              <a:rPr lang="sr-Cyrl-RS" sz="2000" u="sng" dirty="0" smtClean="0"/>
              <a:t>церебелума</a:t>
            </a:r>
            <a:endParaRPr lang="en-US" sz="2000" u="sng" dirty="0" smtClean="0"/>
          </a:p>
          <a:p>
            <a:pPr>
              <a:spcBef>
                <a:spcPct val="50000"/>
              </a:spcBef>
            </a:pPr>
            <a:endParaRPr lang="sr-Latn-CS" sz="1000" u="sng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дисметрија</a:t>
            </a:r>
            <a:r>
              <a:rPr lang="sr-Latn-CS" dirty="0" smtClean="0"/>
              <a:t> –</a:t>
            </a:r>
            <a:r>
              <a:rPr lang="sr-Cyrl-RS" dirty="0" smtClean="0"/>
              <a:t> немогућност</a:t>
            </a:r>
            <a:r>
              <a:rPr lang="sr-Latn-CS" dirty="0" smtClean="0"/>
              <a:t> </a:t>
            </a:r>
            <a:r>
              <a:rPr lang="sr-Cyrl-RS" dirty="0" smtClean="0"/>
              <a:t>правилног</a:t>
            </a:r>
            <a:r>
              <a:rPr lang="en-US" dirty="0" smtClean="0"/>
              <a:t> </a:t>
            </a:r>
            <a:r>
              <a:rPr lang="sr-Cyrl-RS" dirty="0" smtClean="0"/>
              <a:t>одмеравања</a:t>
            </a:r>
            <a:r>
              <a:rPr lang="en-US" dirty="0" smtClean="0"/>
              <a:t> </a:t>
            </a:r>
            <a:r>
              <a:rPr lang="sr-Cyrl-RS" dirty="0" smtClean="0"/>
              <a:t>обима</a:t>
            </a:r>
            <a:r>
              <a:rPr lang="en-US" dirty="0" smtClean="0"/>
              <a:t> </a:t>
            </a:r>
            <a:r>
              <a:rPr lang="sr-Cyrl-RS" dirty="0" smtClean="0"/>
              <a:t>покрета</a:t>
            </a:r>
            <a:r>
              <a:rPr lang="en-US" dirty="0" smtClean="0"/>
              <a:t>, </a:t>
            </a:r>
            <a:r>
              <a:rPr lang="sr-Cyrl-RS" dirty="0" smtClean="0"/>
              <a:t>подбачај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пребачај</a:t>
            </a:r>
            <a:r>
              <a:rPr lang="en-US" dirty="0" smtClean="0"/>
              <a:t> </a:t>
            </a:r>
            <a:r>
              <a:rPr lang="sr-Cyrl-RS" dirty="0" smtClean="0"/>
              <a:t>(при</a:t>
            </a:r>
            <a:r>
              <a:rPr lang="en-US" dirty="0" smtClean="0"/>
              <a:t> </a:t>
            </a:r>
            <a:r>
              <a:rPr lang="sr-Cyrl-RS" dirty="0" smtClean="0"/>
              <a:t>покушају</a:t>
            </a:r>
            <a:r>
              <a:rPr lang="en-US" dirty="0" smtClean="0"/>
              <a:t> </a:t>
            </a:r>
            <a:r>
              <a:rPr lang="sr-Cyrl-RS" dirty="0" smtClean="0"/>
              <a:t>да</a:t>
            </a:r>
            <a:r>
              <a:rPr lang="en-US" dirty="0" smtClean="0"/>
              <a:t> </a:t>
            </a:r>
            <a:r>
              <a:rPr lang="sr-Cyrl-RS" dirty="0" smtClean="0"/>
              <a:t>врхом</a:t>
            </a:r>
            <a:r>
              <a:rPr lang="en-US" dirty="0" smtClean="0"/>
              <a:t> </a:t>
            </a:r>
            <a:r>
              <a:rPr lang="sr-Cyrl-RS" dirty="0" smtClean="0"/>
              <a:t>кажипрста</a:t>
            </a:r>
            <a:r>
              <a:rPr lang="en-US" dirty="0" smtClean="0"/>
              <a:t> </a:t>
            </a:r>
            <a:r>
              <a:rPr lang="sr-Cyrl-RS" dirty="0" smtClean="0"/>
              <a:t>додирне</a:t>
            </a:r>
            <a:r>
              <a:rPr lang="en-US" dirty="0" smtClean="0"/>
              <a:t> </a:t>
            </a:r>
            <a:r>
              <a:rPr lang="sr-Cyrl-RS" dirty="0" smtClean="0"/>
              <a:t>врх</a:t>
            </a:r>
            <a:r>
              <a:rPr lang="en-US" dirty="0" smtClean="0"/>
              <a:t> </a:t>
            </a:r>
            <a:r>
              <a:rPr lang="sr-Cyrl-RS" dirty="0" smtClean="0"/>
              <a:t>носа)</a:t>
            </a:r>
            <a:endParaRPr lang="en-US" dirty="0" smtClean="0"/>
          </a:p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endParaRPr lang="en-US" dirty="0" smtClean="0"/>
          </a:p>
          <a:p>
            <a:pPr>
              <a:spcBef>
                <a:spcPct val="50000"/>
              </a:spcBef>
            </a:pPr>
            <a:endParaRPr lang="sr-Latn-CS" dirty="0" smtClean="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sr-Latn-CS" dirty="0" smtClean="0"/>
              <a:t> </a:t>
            </a:r>
            <a:r>
              <a:rPr lang="sr-Cyrl-RS" b="1" dirty="0" smtClean="0"/>
              <a:t>атаксија</a:t>
            </a:r>
            <a:r>
              <a:rPr lang="sr-Latn-CS" dirty="0" smtClean="0"/>
              <a:t> – </a:t>
            </a:r>
            <a:r>
              <a:rPr lang="sr-Cyrl-RS" dirty="0" smtClean="0"/>
              <a:t>губитак</a:t>
            </a:r>
            <a:r>
              <a:rPr lang="en-US" dirty="0" smtClean="0"/>
              <a:t> </a:t>
            </a:r>
            <a:r>
              <a:rPr lang="sr-Cyrl-RS" dirty="0" smtClean="0"/>
              <a:t>могућности</a:t>
            </a:r>
            <a:r>
              <a:rPr lang="en-US" dirty="0" smtClean="0"/>
              <a:t> </a:t>
            </a:r>
            <a:r>
              <a:rPr lang="sr-Cyrl-RS" dirty="0" smtClean="0"/>
              <a:t>да</a:t>
            </a:r>
            <a:r>
              <a:rPr lang="en-US" dirty="0" smtClean="0"/>
              <a:t> </a:t>
            </a:r>
            <a:r>
              <a:rPr lang="sr-Cyrl-RS" dirty="0" smtClean="0"/>
              <a:t>се</a:t>
            </a:r>
            <a:r>
              <a:rPr lang="en-US" dirty="0" smtClean="0"/>
              <a:t> </a:t>
            </a:r>
            <a:r>
              <a:rPr lang="sr-Cyrl-RS" dirty="0" smtClean="0"/>
              <a:t>контролишу</a:t>
            </a:r>
            <a:r>
              <a:rPr lang="en-US" dirty="0" smtClean="0"/>
              <a:t> </a:t>
            </a:r>
            <a:r>
              <a:rPr lang="sr-Cyrl-RS" dirty="0" smtClean="0"/>
              <a:t>сви</a:t>
            </a:r>
            <a:r>
              <a:rPr lang="en-US" dirty="0" smtClean="0"/>
              <a:t> </a:t>
            </a:r>
            <a:r>
              <a:rPr lang="sr-Cyrl-RS" dirty="0" smtClean="0"/>
              <a:t>или</a:t>
            </a:r>
            <a:r>
              <a:rPr lang="en-US" dirty="0" smtClean="0"/>
              <a:t> </a:t>
            </a:r>
            <a:r>
              <a:rPr lang="sr-Cyrl-RS" dirty="0" smtClean="0"/>
              <a:t>неки</a:t>
            </a:r>
            <a:r>
              <a:rPr lang="en-US" dirty="0" smtClean="0"/>
              <a:t> </a:t>
            </a:r>
            <a:r>
              <a:rPr lang="sr-Cyrl-RS" dirty="0" smtClean="0"/>
              <a:t>вољни</a:t>
            </a:r>
            <a:r>
              <a:rPr lang="en-US" dirty="0" smtClean="0"/>
              <a:t> </a:t>
            </a:r>
            <a:r>
              <a:rPr lang="sr-Cyrl-RS" dirty="0" smtClean="0"/>
              <a:t>мишићни</a:t>
            </a:r>
            <a:r>
              <a:rPr lang="en-US" dirty="0" smtClean="0"/>
              <a:t> </a:t>
            </a:r>
            <a:r>
              <a:rPr lang="sr-Cyrl-RS" dirty="0" smtClean="0"/>
              <a:t>покрети</a:t>
            </a:r>
            <a:endParaRPr lang="sr-Latn-CS" dirty="0" smtClean="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sr-Latn-CS" dirty="0" smtClean="0"/>
              <a:t> </a:t>
            </a:r>
            <a:r>
              <a:rPr lang="sr-Cyrl-RS" b="1" dirty="0" smtClean="0"/>
              <a:t>дисдијадохокинеза</a:t>
            </a:r>
            <a:r>
              <a:rPr lang="sr-Latn-CS" dirty="0" smtClean="0"/>
              <a:t> – </a:t>
            </a:r>
            <a:r>
              <a:rPr lang="sr-Cyrl-RS" dirty="0" smtClean="0"/>
              <a:t>немогућност</a:t>
            </a:r>
            <a:r>
              <a:rPr lang="sr-Latn-CS" dirty="0" smtClean="0"/>
              <a:t> </a:t>
            </a:r>
            <a:r>
              <a:rPr lang="sr-Cyrl-RS" dirty="0" smtClean="0"/>
              <a:t>вршења</a:t>
            </a:r>
            <a:r>
              <a:rPr lang="en-US" dirty="0" smtClean="0"/>
              <a:t> </a:t>
            </a:r>
            <a:r>
              <a:rPr lang="sr-Cyrl-RS" dirty="0" smtClean="0"/>
              <a:t>брзих</a:t>
            </a:r>
            <a:r>
              <a:rPr lang="en-US" dirty="0" smtClean="0"/>
              <a:t>, </a:t>
            </a:r>
            <a:r>
              <a:rPr lang="sr-Cyrl-RS" dirty="0" smtClean="0"/>
              <a:t>наизменичних</a:t>
            </a:r>
            <a:r>
              <a:rPr lang="en-US" dirty="0" smtClean="0"/>
              <a:t> (</a:t>
            </a:r>
            <a:r>
              <a:rPr lang="sr-Cyrl-RS" dirty="0" smtClean="0"/>
              <a:t>антагонистичких</a:t>
            </a:r>
            <a:r>
              <a:rPr lang="en-US" dirty="0" smtClean="0"/>
              <a:t>) </a:t>
            </a:r>
            <a:r>
              <a:rPr lang="sr-Cyrl-RS" dirty="0" smtClean="0"/>
              <a:t>покрета (брзи</a:t>
            </a:r>
            <a:r>
              <a:rPr lang="en-US" dirty="0" smtClean="0"/>
              <a:t> </a:t>
            </a:r>
            <a:r>
              <a:rPr lang="sr-Cyrl-RS" dirty="0" smtClean="0"/>
              <a:t>покрети</a:t>
            </a:r>
            <a:r>
              <a:rPr lang="en-US" dirty="0" smtClean="0"/>
              <a:t> </a:t>
            </a:r>
            <a:r>
              <a:rPr lang="sr-Cyrl-RS" dirty="0" smtClean="0"/>
              <a:t>пронације</a:t>
            </a:r>
            <a:r>
              <a:rPr lang="en-US" dirty="0" smtClean="0"/>
              <a:t>/</a:t>
            </a:r>
            <a:r>
              <a:rPr lang="sr-Cyrl-RS" dirty="0" smtClean="0"/>
              <a:t>супинације</a:t>
            </a:r>
            <a:r>
              <a:rPr lang="en-US" dirty="0" smtClean="0"/>
              <a:t> </a:t>
            </a:r>
            <a:r>
              <a:rPr lang="sr-Cyrl-RS" dirty="0" smtClean="0"/>
              <a:t>шака)</a:t>
            </a:r>
            <a:endParaRPr lang="sr-Latn-CS" dirty="0" smtClean="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sr-Latn-CS" dirty="0" smtClean="0"/>
              <a:t> </a:t>
            </a:r>
            <a:r>
              <a:rPr lang="sr-Cyrl-RS" b="1" dirty="0" smtClean="0"/>
              <a:t>дизартрија</a:t>
            </a:r>
            <a:r>
              <a:rPr lang="sr-Latn-CS" dirty="0" smtClean="0"/>
              <a:t> – </a:t>
            </a:r>
            <a:r>
              <a:rPr lang="sr-Cyrl-RS" dirty="0" smtClean="0"/>
              <a:t>поремећај</a:t>
            </a:r>
            <a:r>
              <a:rPr lang="sv-SE" dirty="0" smtClean="0"/>
              <a:t> </a:t>
            </a:r>
            <a:r>
              <a:rPr lang="sr-Cyrl-RS" dirty="0" smtClean="0"/>
              <a:t>говора</a:t>
            </a:r>
            <a:r>
              <a:rPr lang="sv-SE" dirty="0" smtClean="0"/>
              <a:t> </a:t>
            </a:r>
            <a:r>
              <a:rPr lang="sr-Cyrl-RS" dirty="0" smtClean="0"/>
              <a:t>који</a:t>
            </a:r>
            <a:r>
              <a:rPr lang="sv-SE" dirty="0" smtClean="0"/>
              <a:t> </a:t>
            </a:r>
            <a:r>
              <a:rPr lang="sr-Cyrl-RS" dirty="0" smtClean="0"/>
              <a:t>се</a:t>
            </a:r>
            <a:r>
              <a:rPr lang="sv-SE" dirty="0" smtClean="0"/>
              <a:t> </a:t>
            </a:r>
            <a:r>
              <a:rPr lang="sr-Cyrl-RS" dirty="0" smtClean="0"/>
              <a:t>испољава</a:t>
            </a:r>
            <a:r>
              <a:rPr lang="sv-SE" dirty="0" smtClean="0"/>
              <a:t> </a:t>
            </a:r>
            <a:r>
              <a:rPr lang="sr-Cyrl-RS" dirty="0" smtClean="0"/>
              <a:t>у</a:t>
            </a:r>
            <a:r>
              <a:rPr lang="sv-SE" dirty="0" smtClean="0"/>
              <a:t> </a:t>
            </a:r>
            <a:r>
              <a:rPr lang="sr-Cyrl-RS" dirty="0" smtClean="0"/>
              <a:t>сметњама</a:t>
            </a:r>
            <a:r>
              <a:rPr lang="sv-SE" dirty="0" smtClean="0"/>
              <a:t> </a:t>
            </a:r>
            <a:r>
              <a:rPr lang="sr-Cyrl-RS" dirty="0" smtClean="0"/>
              <a:t>у</a:t>
            </a:r>
            <a:r>
              <a:rPr lang="sv-SE" dirty="0" smtClean="0"/>
              <a:t> </a:t>
            </a:r>
            <a:r>
              <a:rPr lang="sr-Cyrl-RS" dirty="0" smtClean="0"/>
              <a:t>стварању</a:t>
            </a:r>
            <a:r>
              <a:rPr lang="sv-SE" dirty="0" smtClean="0"/>
              <a:t> </a:t>
            </a:r>
            <a:r>
              <a:rPr lang="sr-Cyrl-RS" dirty="0" smtClean="0"/>
              <a:t>гласова</a:t>
            </a:r>
            <a:endParaRPr lang="sr-Latn-CS" dirty="0" smtClean="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sr-Latn-CS" dirty="0" smtClean="0"/>
              <a:t> </a:t>
            </a:r>
            <a:r>
              <a:rPr lang="sr-Cyrl-RS" b="1" dirty="0" smtClean="0"/>
              <a:t>интенциони</a:t>
            </a:r>
            <a:r>
              <a:rPr lang="sr-Latn-CS" b="1" dirty="0" smtClean="0"/>
              <a:t> </a:t>
            </a:r>
            <a:r>
              <a:rPr lang="sr-Cyrl-RS" b="1" dirty="0" smtClean="0"/>
              <a:t>тремор</a:t>
            </a:r>
            <a:r>
              <a:rPr lang="sr-Latn-CS" dirty="0" smtClean="0"/>
              <a:t> – </a:t>
            </a:r>
            <a:r>
              <a:rPr lang="sr-Cyrl-RS" dirty="0" smtClean="0"/>
              <a:t>упадљив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dirty="0" smtClean="0"/>
              <a:t>груб</a:t>
            </a:r>
            <a:r>
              <a:rPr lang="sr-Latn-CS" dirty="0" smtClean="0"/>
              <a:t> </a:t>
            </a:r>
            <a:r>
              <a:rPr lang="sr-Cyrl-RS" dirty="0" smtClean="0"/>
              <a:t>тремор</a:t>
            </a:r>
            <a:r>
              <a:rPr lang="sr-Latn-CS" dirty="0" smtClean="0"/>
              <a:t>, </a:t>
            </a:r>
            <a:r>
              <a:rPr lang="sr-Cyrl-RS" dirty="0" smtClean="0"/>
              <a:t>мање</a:t>
            </a:r>
            <a:r>
              <a:rPr lang="sr-Latn-CS" dirty="0" smtClean="0"/>
              <a:t> </a:t>
            </a:r>
            <a:r>
              <a:rPr lang="sr-Cyrl-RS" dirty="0" smtClean="0"/>
              <a:t>од</a:t>
            </a:r>
            <a:r>
              <a:rPr lang="sr-Latn-CS" dirty="0" smtClean="0"/>
              <a:t> 5 </a:t>
            </a:r>
            <a:r>
              <a:rPr lang="sr-Latn-RS" dirty="0" smtClean="0"/>
              <a:t>Hz</a:t>
            </a:r>
            <a:endParaRPr lang="sr-Latn-CS" dirty="0" smtClean="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sr-Latn-CS" dirty="0" smtClean="0"/>
              <a:t> </a:t>
            </a:r>
            <a:r>
              <a:rPr lang="sr-Cyrl-RS" b="1" dirty="0" smtClean="0"/>
              <a:t>церебеларни</a:t>
            </a:r>
            <a:r>
              <a:rPr lang="sr-Latn-CS" b="1" dirty="0" smtClean="0"/>
              <a:t> </a:t>
            </a:r>
            <a:r>
              <a:rPr lang="sr-Cyrl-RS" b="1" dirty="0" smtClean="0"/>
              <a:t>нистагмус</a:t>
            </a:r>
            <a:r>
              <a:rPr lang="sr-Latn-CS" dirty="0" smtClean="0"/>
              <a:t> – </a:t>
            </a:r>
            <a:r>
              <a:rPr lang="sr-Cyrl-RS" dirty="0" smtClean="0"/>
              <a:t>невољни</a:t>
            </a:r>
            <a:r>
              <a:rPr lang="sr-Latn-CS" dirty="0" smtClean="0"/>
              <a:t> </a:t>
            </a:r>
            <a:r>
              <a:rPr lang="sr-Cyrl-RS" dirty="0" smtClean="0"/>
              <a:t>покрети</a:t>
            </a:r>
            <a:r>
              <a:rPr lang="sr-Latn-CS" dirty="0" smtClean="0"/>
              <a:t> </a:t>
            </a:r>
            <a:r>
              <a:rPr lang="sr-Cyrl-RS" dirty="0" smtClean="0"/>
              <a:t>очију</a:t>
            </a:r>
            <a:r>
              <a:rPr lang="sr-Latn-CS" dirty="0" smtClean="0"/>
              <a:t> – </a:t>
            </a:r>
            <a:r>
              <a:rPr lang="sr-Cyrl-RS" dirty="0" smtClean="0"/>
              <a:t>често</a:t>
            </a:r>
            <a:r>
              <a:rPr lang="sr-Latn-CS" dirty="0" smtClean="0"/>
              <a:t> </a:t>
            </a:r>
            <a:r>
              <a:rPr lang="sr-Cyrl-RS" dirty="0" smtClean="0"/>
              <a:t>са</a:t>
            </a:r>
            <a:r>
              <a:rPr lang="sr-Latn-CS" dirty="0" smtClean="0"/>
              <a:t> </a:t>
            </a:r>
            <a:r>
              <a:rPr lang="sr-Cyrl-RS" dirty="0" smtClean="0"/>
              <a:t>оштећењем</a:t>
            </a:r>
            <a:r>
              <a:rPr lang="sr-Latn-CS" dirty="0" smtClean="0"/>
              <a:t> </a:t>
            </a:r>
            <a:r>
              <a:rPr lang="sr-Cyrl-RS" dirty="0" smtClean="0"/>
              <a:t>флокулонодуларног</a:t>
            </a:r>
            <a:r>
              <a:rPr lang="sr-Latn-CS" dirty="0" smtClean="0"/>
              <a:t> </a:t>
            </a:r>
            <a:r>
              <a:rPr lang="sr-Cyrl-RS" dirty="0" smtClean="0"/>
              <a:t>режња</a:t>
            </a:r>
            <a:r>
              <a:rPr lang="sr-Latn-CS" dirty="0" smtClean="0"/>
              <a:t> </a:t>
            </a:r>
            <a:r>
              <a:rPr lang="sr-Cyrl-RS" dirty="0" smtClean="0"/>
              <a:t>када</a:t>
            </a:r>
            <a:r>
              <a:rPr lang="sr-Latn-CS" dirty="0" smtClean="0"/>
              <a:t> </a:t>
            </a:r>
            <a:r>
              <a:rPr lang="sr-Cyrl-RS" dirty="0" smtClean="0"/>
              <a:t>се</a:t>
            </a:r>
            <a:r>
              <a:rPr lang="sr-Latn-CS" dirty="0" smtClean="0"/>
              <a:t> </a:t>
            </a:r>
            <a:r>
              <a:rPr lang="sr-Cyrl-RS" dirty="0" smtClean="0"/>
              <a:t>јавља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dirty="0" smtClean="0"/>
              <a:t>губитак</a:t>
            </a:r>
            <a:r>
              <a:rPr lang="sr-Latn-CS" dirty="0" smtClean="0"/>
              <a:t> </a:t>
            </a:r>
            <a:r>
              <a:rPr lang="sr-Cyrl-RS" dirty="0" smtClean="0"/>
              <a:t>равнотеже</a:t>
            </a:r>
            <a:endParaRPr lang="sr-Latn-CS" dirty="0" smtClean="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sr-Latn-CS" dirty="0" smtClean="0"/>
              <a:t> </a:t>
            </a:r>
            <a:r>
              <a:rPr lang="sr-Cyrl-RS" b="1" dirty="0" smtClean="0"/>
              <a:t>хипотонија</a:t>
            </a:r>
            <a:r>
              <a:rPr lang="sr-Latn-CS" dirty="0" smtClean="0"/>
              <a:t> – </a:t>
            </a:r>
            <a:r>
              <a:rPr lang="sr-Cyrl-RS" dirty="0" smtClean="0"/>
              <a:t>код</a:t>
            </a:r>
            <a:r>
              <a:rPr lang="sr-Latn-CS" dirty="0" smtClean="0"/>
              <a:t> </a:t>
            </a:r>
            <a:r>
              <a:rPr lang="sr-Cyrl-RS" dirty="0" smtClean="0"/>
              <a:t>губитка</a:t>
            </a:r>
            <a:r>
              <a:rPr lang="sr-Latn-CS" dirty="0" smtClean="0"/>
              <a:t> </a:t>
            </a:r>
            <a:r>
              <a:rPr lang="sr-Latn-RS" i="1" dirty="0" smtClean="0"/>
              <a:t>nc. dentatus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Latn-RS" i="1" dirty="0" smtClean="0"/>
              <a:t>nc. interpositus</a:t>
            </a:r>
            <a:r>
              <a:rPr lang="sr-Latn-CS" i="1" dirty="0" smtClean="0"/>
              <a:t> </a:t>
            </a:r>
            <a:r>
              <a:rPr lang="sr-Latn-CS" dirty="0" smtClean="0"/>
              <a:t>– </a:t>
            </a:r>
            <a:r>
              <a:rPr lang="sr-Cyrl-RS" dirty="0" smtClean="0"/>
              <a:t>моторни</a:t>
            </a:r>
            <a:r>
              <a:rPr lang="sr-Latn-CS" dirty="0" smtClean="0"/>
              <a:t> </a:t>
            </a:r>
            <a:r>
              <a:rPr lang="sr-Cyrl-RS" dirty="0" smtClean="0"/>
              <a:t>кортекс</a:t>
            </a:r>
            <a:r>
              <a:rPr lang="sr-Latn-CS" dirty="0" smtClean="0"/>
              <a:t> </a:t>
            </a:r>
            <a:r>
              <a:rPr lang="sr-Cyrl-RS" dirty="0" smtClean="0"/>
              <a:t>након</a:t>
            </a:r>
            <a:r>
              <a:rPr lang="sr-Latn-CS" dirty="0" smtClean="0"/>
              <a:t> </a:t>
            </a:r>
            <a:r>
              <a:rPr lang="sr-Cyrl-RS" dirty="0" smtClean="0"/>
              <a:t>неколико</a:t>
            </a:r>
            <a:r>
              <a:rPr lang="sr-Latn-CS" dirty="0" smtClean="0"/>
              <a:t> </a:t>
            </a:r>
            <a:r>
              <a:rPr lang="sr-Cyrl-RS" dirty="0" smtClean="0"/>
              <a:t>месеци</a:t>
            </a:r>
            <a:r>
              <a:rPr lang="sr-Latn-CS" dirty="0" smtClean="0"/>
              <a:t> </a:t>
            </a:r>
            <a:r>
              <a:rPr lang="sr-Cyrl-RS" dirty="0" smtClean="0"/>
              <a:t>компензује</a:t>
            </a:r>
            <a:r>
              <a:rPr lang="sr-Latn-CS" dirty="0" smtClean="0"/>
              <a:t> </a:t>
            </a:r>
            <a:r>
              <a:rPr lang="sr-Cyrl-RS" dirty="0" smtClean="0"/>
              <a:t>овај</a:t>
            </a:r>
            <a:r>
              <a:rPr lang="sr-Latn-CS" dirty="0" smtClean="0"/>
              <a:t> </a:t>
            </a:r>
            <a:r>
              <a:rPr lang="sr-Cyrl-RS" dirty="0" smtClean="0"/>
              <a:t>недостатак</a:t>
            </a:r>
          </a:p>
        </p:txBody>
      </p:sp>
      <p:pic>
        <p:nvPicPr>
          <p:cNvPr id="55298" name="Picture 2" descr="Ð ÐµÐ·ÑÐ»ÑÐ°Ñ ÑÐ»Ð¸ÐºÐ° Ð·Ð° nose finger te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4743" y="1357298"/>
            <a:ext cx="3079223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814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/>
              <a:t>Улога базалних ганглија у моторним функцијама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754733"/>
            <a:ext cx="83582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помоћни систем за контролу моторике (попут церебелума)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најчешће функционише заједно са церебралним кортексом и његовим моторним системом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највећи број улазних и излазних сигнала има са кором великог мозга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сва влакна која повезују церебрални кортекс са периферијом пролазе кроз простор између базалних ганглија (капсула интерна)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налазе се латерално (окружују таламус) испод хемисфера великог мозга</a:t>
            </a:r>
            <a:endParaRPr lang="en-US" dirty="0"/>
          </a:p>
        </p:txBody>
      </p:sp>
      <p:pic>
        <p:nvPicPr>
          <p:cNvPr id="76802" name="Picture 2" descr="D:\Users\Gvozden Rosic\Desktop\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7682" y="2928934"/>
            <a:ext cx="6386319" cy="392906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3755129"/>
            <a:ext cx="3429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Базалне ганглије чине:</a:t>
            </a:r>
          </a:p>
          <a:p>
            <a:pPr>
              <a:buFontTx/>
              <a:buChar char="-"/>
            </a:pPr>
            <a:r>
              <a:rPr lang="sr-Latn-RS" dirty="0" smtClean="0"/>
              <a:t> </a:t>
            </a:r>
            <a:r>
              <a:rPr lang="sr-Cyrl-RS" dirty="0" smtClean="0"/>
              <a:t>каудатно једро</a:t>
            </a:r>
            <a:endParaRPr lang="sr-Latn-RS" dirty="0" smtClean="0"/>
          </a:p>
          <a:p>
            <a:pPr>
              <a:buFontTx/>
              <a:buChar char="-"/>
            </a:pPr>
            <a:r>
              <a:rPr lang="sr-Latn-RS" dirty="0" smtClean="0"/>
              <a:t> </a:t>
            </a:r>
            <a:r>
              <a:rPr lang="sr-Cyrl-RS" dirty="0" smtClean="0"/>
              <a:t>путамен</a:t>
            </a:r>
            <a:endParaRPr lang="sr-Latn-RS" dirty="0" smtClean="0"/>
          </a:p>
          <a:p>
            <a:pPr>
              <a:buFontTx/>
              <a:buChar char="-"/>
            </a:pPr>
            <a:r>
              <a:rPr lang="sr-Latn-RS" dirty="0" smtClean="0"/>
              <a:t> </a:t>
            </a:r>
            <a:r>
              <a:rPr lang="sr-Cyrl-RS" dirty="0" smtClean="0"/>
              <a:t>глобус палидус</a:t>
            </a:r>
          </a:p>
          <a:p>
            <a:pPr>
              <a:buFontTx/>
              <a:buChar char="-"/>
            </a:pPr>
            <a:r>
              <a:rPr lang="sr-Cyrl-RS" dirty="0" smtClean="0"/>
              <a:t> </a:t>
            </a:r>
            <a:r>
              <a:rPr lang="sr-Latn-RS" i="1" dirty="0" smtClean="0"/>
              <a:t>substantia nigra</a:t>
            </a:r>
            <a:endParaRPr lang="sr-Cyrl-RS" i="1" dirty="0" smtClean="0"/>
          </a:p>
          <a:p>
            <a:pPr>
              <a:buFontTx/>
              <a:buChar char="-"/>
            </a:pPr>
            <a:r>
              <a:rPr lang="sr-Cyrl-RS" dirty="0" smtClean="0"/>
              <a:t> субталамичко једро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D:\Users\Gvozden Rosic\Desktop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3903116" cy="552610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3438" y="1214422"/>
            <a:ext cx="42148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dirty="0" smtClean="0"/>
              <a:t> </a:t>
            </a:r>
            <a:r>
              <a:rPr lang="sr-Cyrl-RS" dirty="0" smtClean="0"/>
              <a:t>базалне</a:t>
            </a:r>
            <a:r>
              <a:rPr lang="sr-Latn-RS" dirty="0" smtClean="0"/>
              <a:t> </a:t>
            </a:r>
            <a:r>
              <a:rPr lang="sr-Cyrl-RS" dirty="0" smtClean="0"/>
              <a:t>ганглије</a:t>
            </a:r>
            <a:r>
              <a:rPr lang="sr-Latn-RS" dirty="0" smtClean="0"/>
              <a:t> </a:t>
            </a:r>
            <a:r>
              <a:rPr lang="sr-Cyrl-RS" dirty="0" smtClean="0"/>
              <a:t>имају велики број неуронских веза са:</a:t>
            </a:r>
          </a:p>
          <a:p>
            <a:pPr lvl="1">
              <a:buFontTx/>
              <a:buChar char="-"/>
            </a:pPr>
            <a:r>
              <a:rPr lang="sr-Cyrl-RS" dirty="0" smtClean="0"/>
              <a:t> моторним кортексом</a:t>
            </a:r>
          </a:p>
          <a:p>
            <a:pPr lvl="1">
              <a:buFontTx/>
              <a:buChar char="-"/>
            </a:pPr>
            <a:r>
              <a:rPr lang="sr-Cyrl-RS" dirty="0" smtClean="0"/>
              <a:t> таламусом</a:t>
            </a:r>
          </a:p>
          <a:p>
            <a:pPr lvl="1">
              <a:buFontTx/>
              <a:buChar char="-"/>
            </a:pPr>
            <a:r>
              <a:rPr lang="sr-Latn-RS" dirty="0" smtClean="0"/>
              <a:t> </a:t>
            </a:r>
            <a:r>
              <a:rPr lang="sr-Cyrl-RS" dirty="0" smtClean="0"/>
              <a:t>церебелумом</a:t>
            </a:r>
          </a:p>
          <a:p>
            <a:pPr lvl="1">
              <a:buFontTx/>
              <a:buChar char="-"/>
            </a:pPr>
            <a:r>
              <a:rPr lang="sr-Cyrl-RS" dirty="0" smtClean="0"/>
              <a:t> осталим моторним регионима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базалне</a:t>
            </a:r>
            <a:r>
              <a:rPr lang="sr-Latn-RS" dirty="0" smtClean="0"/>
              <a:t> </a:t>
            </a:r>
            <a:r>
              <a:rPr lang="sr-Cyrl-RS" dirty="0" smtClean="0"/>
              <a:t>ганглије</a:t>
            </a:r>
            <a:r>
              <a:rPr lang="sr-Latn-RS" dirty="0" smtClean="0"/>
              <a:t> </a:t>
            </a:r>
            <a:r>
              <a:rPr lang="sr-Cyrl-RS" dirty="0" smtClean="0"/>
              <a:t>имају и велики број прецизно дефинисаних и комплексних међусобних веза (неуронска кола)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учествују </a:t>
            </a:r>
            <a:r>
              <a:rPr lang="sr-Cyrl-RS" b="1" dirty="0" smtClean="0"/>
              <a:t>у контроли сложених моторичких образаца </a:t>
            </a:r>
            <a:r>
              <a:rPr lang="sr-Cyrl-RS" dirty="0" smtClean="0"/>
              <a:t>(писање, вокализација, контролисани покрети очију, покрети вештина...)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43240" y="142852"/>
            <a:ext cx="223772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Путаменско коло</a:t>
            </a:r>
            <a:endParaRPr lang="en-US" sz="2200" dirty="0"/>
          </a:p>
        </p:txBody>
      </p:sp>
      <p:pic>
        <p:nvPicPr>
          <p:cNvPr id="78850" name="Picture 2" descr="D:\Users\Gvozden Rosic\Desktop\1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000240"/>
            <a:ext cx="3245548" cy="31432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857232"/>
            <a:ext cx="5857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значајно за извођење научених моторних образаца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14282" y="1500174"/>
          <a:ext cx="5357850" cy="507209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78925"/>
                <a:gridCol w="2678925"/>
              </a:tblGrid>
              <a:tr h="368924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/>
                        <a:t>Путаменско коло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/>
                        <a:t>Помоћно коло</a:t>
                      </a:r>
                      <a:endParaRPr lang="en-US" sz="1600" dirty="0"/>
                    </a:p>
                  </a:txBody>
                  <a:tcPr anchor="ctr"/>
                </a:tc>
              </a:tr>
              <a:tr h="11825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моторни кортекс (премоторно и суплементарно подручје) и соматосензорни региони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моторни кортекс (премоторно и суплементарно подручје) и соматосензорни региони</a:t>
                      </a:r>
                    </a:p>
                  </a:txBody>
                  <a:tcPr anchor="ctr"/>
                </a:tc>
              </a:tr>
              <a:tr h="6367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путамен (заобилази каудатно једро)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путамен</a:t>
                      </a:r>
                    </a:p>
                  </a:txBody>
                  <a:tcPr anchor="ctr"/>
                </a:tc>
              </a:tr>
              <a:tr h="63677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глобус палидус (унутрашњи део)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solidFill>
                            <a:srgbClr val="0070C0"/>
                          </a:solidFill>
                        </a:rPr>
                        <a:t>глобус палидус (спољашњи део)</a:t>
                      </a:r>
                    </a:p>
                  </a:txBody>
                  <a:tcPr anchor="ctr"/>
                </a:tc>
              </a:tr>
              <a:tr h="354821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таламус (у близини релејних једара)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solidFill>
                            <a:srgbClr val="0070C0"/>
                          </a:solidFill>
                        </a:rPr>
                        <a:t>субталамус</a:t>
                      </a:r>
                    </a:p>
                  </a:txBody>
                  <a:tcPr anchor="ctr"/>
                </a:tc>
              </a:tr>
              <a:tr h="35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600" i="1" dirty="0" smtClean="0">
                          <a:solidFill>
                            <a:srgbClr val="0070C0"/>
                          </a:solidFill>
                        </a:rPr>
                        <a:t>substantia nigra</a:t>
                      </a:r>
                      <a:endParaRPr lang="sr-Cyrl-RS" sz="1600" dirty="0" smtClean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</a:tr>
              <a:tr h="35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>
                          <a:solidFill>
                            <a:srgbClr val="0070C0"/>
                          </a:solidFill>
                        </a:rPr>
                        <a:t>таламус </a:t>
                      </a:r>
                      <a:endParaRPr lang="en-US" sz="16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</a:tr>
              <a:tr h="11825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моторни кортекс (ПМК и премоторно и суплементарно подручје у близини ПМК)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моторни кортекс (ПМК и премоторно и суплементарно подручје у близини ПМК)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27274" y="140593"/>
            <a:ext cx="19162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sz="2200" dirty="0" smtClean="0"/>
              <a:t>Каудатно коло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71480"/>
            <a:ext cx="9001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улога у когнитивној контроли моторних активности</a:t>
            </a:r>
          </a:p>
          <a:p>
            <a:pPr>
              <a:buFont typeface="Arial" pitchFamily="34" charset="0"/>
              <a:buChar char="•"/>
            </a:pPr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контрола извођења узастопних моторичких образаца који трају 5 и више секунди</a:t>
            </a:r>
            <a:endParaRPr lang="en-US" dirty="0"/>
          </a:p>
        </p:txBody>
      </p:sp>
      <p:pic>
        <p:nvPicPr>
          <p:cNvPr id="79874" name="Picture 2" descr="D:\Users\Gvozden Rosic\Desktop\55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785926"/>
            <a:ext cx="4429156" cy="4169888"/>
          </a:xfrm>
          <a:prstGeom prst="rect">
            <a:avLst/>
          </a:prstGeom>
          <a:noFill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00166" y="1428736"/>
          <a:ext cx="2321735" cy="50358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21735"/>
              </a:tblGrid>
              <a:tr h="353336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/>
                        <a:t>Каудатно коло</a:t>
                      </a:r>
                      <a:endParaRPr lang="en-US" sz="1600" dirty="0"/>
                    </a:p>
                  </a:txBody>
                  <a:tcPr anchor="ctr"/>
                </a:tc>
              </a:tr>
              <a:tr h="11326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церебрални кортекс</a:t>
                      </a:r>
                    </a:p>
                  </a:txBody>
                  <a:tcPr anchor="ctr"/>
                </a:tc>
              </a:tr>
              <a:tr h="6098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каудатно једро</a:t>
                      </a:r>
                    </a:p>
                  </a:txBody>
                  <a:tcPr anchor="ctr"/>
                </a:tc>
              </a:tr>
              <a:tr h="6098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глобус палидус (унутрашњи део)</a:t>
                      </a:r>
                    </a:p>
                  </a:txBody>
                  <a:tcPr anchor="ctr"/>
                </a:tc>
              </a:tr>
              <a:tr h="101948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таламус (у близини релејних једара)</a:t>
                      </a:r>
                    </a:p>
                  </a:txBody>
                  <a:tcPr anchor="ctr"/>
                </a:tc>
              </a:tr>
              <a:tr h="11326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префронтални и моторни кортекс (премоторно и суплементарно подручје, не и ПМК)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32" y="142852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/>
              <a:t>Интернеурони кичмене мождине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642918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Latn-RS" dirty="0" smtClean="0"/>
              <a:t> </a:t>
            </a:r>
            <a:r>
              <a:rPr lang="sr-Cyrl-RS" dirty="0" smtClean="0"/>
              <a:t>сви</a:t>
            </a:r>
            <a:r>
              <a:rPr lang="sr-Latn-RS" dirty="0" smtClean="0"/>
              <a:t> </a:t>
            </a:r>
            <a:r>
              <a:rPr lang="sr-Cyrl-RS" dirty="0" smtClean="0"/>
              <a:t>региони</a:t>
            </a:r>
            <a:r>
              <a:rPr lang="sr-Latn-RS" dirty="0" smtClean="0"/>
              <a:t> </a:t>
            </a:r>
            <a:r>
              <a:rPr lang="sr-Cyrl-RS" dirty="0" smtClean="0"/>
              <a:t>сиве</a:t>
            </a:r>
            <a:r>
              <a:rPr lang="sr-Latn-RS" dirty="0" smtClean="0"/>
              <a:t> </a:t>
            </a:r>
            <a:r>
              <a:rPr lang="sr-Cyrl-RS" dirty="0" smtClean="0"/>
              <a:t>масе</a:t>
            </a:r>
            <a:endParaRPr lang="sr-Latn-RS" dirty="0" smtClean="0"/>
          </a:p>
          <a:p>
            <a:pPr>
              <a:buFont typeface="Arial" pitchFamily="34" charset="0"/>
              <a:buChar char="•"/>
            </a:pPr>
            <a:r>
              <a:rPr lang="sr-Latn-RS" dirty="0"/>
              <a:t> </a:t>
            </a:r>
            <a:r>
              <a:rPr lang="sr-Cyrl-RS" dirty="0" smtClean="0"/>
              <a:t>30 пута су бројнији од предњих мотонеурона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мали су и високо ексцитабилни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показују спонтану активност 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велика фреквенца АП (1500 у секунди)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велики број међусобних синапси и синапси са предњим мотонеуронима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део су неуронских кругова који омогућавају: конвергенцију, дивергенцију и поновна пражњења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највећи део улазних сигнала у кичмену мождину, сензорних (из задњих рогова) или из кортекса (кортикоспинални пут) се завршава на интернеуронима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повезују (преко асцендентних и десцендентних влакана) различите сегменте кичмене мождине – омогућавају мултисегменталне рефлексе</a:t>
            </a:r>
            <a:endParaRPr lang="en-US" dirty="0"/>
          </a:p>
        </p:txBody>
      </p:sp>
      <p:pic>
        <p:nvPicPr>
          <p:cNvPr id="3074" name="Picture 2" descr="D:\Users\Gvozden Rosic\Desktop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4297387"/>
            <a:ext cx="3773487" cy="25606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4214818"/>
            <a:ext cx="4857784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u="sng" dirty="0" smtClean="0"/>
              <a:t>Латерална инхибиција – Реншо ћелије</a:t>
            </a:r>
          </a:p>
          <a:p>
            <a:endParaRPr lang="sr-Cyrl-RS" sz="800" u="sng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предњим роговима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колатералне гране аксона алфа мотонеурона се враћају и праве синапсе са инхибиторним интернеуронима – </a:t>
            </a:r>
            <a:r>
              <a:rPr lang="sr-Cyrl-RS" b="1" dirty="0" smtClean="0"/>
              <a:t>Реншо ћелије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омогућава се </a:t>
            </a:r>
            <a:r>
              <a:rPr lang="sr-Cyrl-RS" b="1" dirty="0" smtClean="0"/>
              <a:t>изоштравање сигнала </a:t>
            </a:r>
            <a:r>
              <a:rPr lang="sr-Cyrl-RS" dirty="0" smtClean="0"/>
              <a:t>(прецизно</a:t>
            </a:r>
            <a:r>
              <a:rPr lang="en-US" dirty="0" smtClean="0"/>
              <a:t> </a:t>
            </a:r>
            <a:r>
              <a:rPr lang="sr-Cyrl-RS" dirty="0" smtClean="0"/>
              <a:t>усмеравање</a:t>
            </a:r>
            <a:r>
              <a:rPr lang="en-US" dirty="0" smtClean="0"/>
              <a:t> </a:t>
            </a:r>
            <a:r>
              <a:rPr lang="sr-Cyrl-RS" dirty="0" smtClean="0"/>
              <a:t>сигнала</a:t>
            </a:r>
            <a:r>
              <a:rPr lang="en-US" dirty="0" smtClean="0"/>
              <a:t> </a:t>
            </a:r>
            <a:r>
              <a:rPr lang="sr-Cyrl-RS" dirty="0" smtClean="0"/>
              <a:t>према</a:t>
            </a:r>
            <a:r>
              <a:rPr lang="en-US" dirty="0" smtClean="0"/>
              <a:t> </a:t>
            </a:r>
            <a:r>
              <a:rPr lang="sr-Cyrl-RS" dirty="0" smtClean="0"/>
              <a:t>дефинисаном</a:t>
            </a:r>
            <a:r>
              <a:rPr lang="en-US" dirty="0" smtClean="0"/>
              <a:t> </a:t>
            </a:r>
            <a:r>
              <a:rPr lang="sr-Cyrl-RS" dirty="0" smtClean="0"/>
              <a:t>циљу)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145" y="140593"/>
            <a:ext cx="913051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Улога базалних ганглија у просторном и временском дефинисању покрета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857232"/>
            <a:ext cx="88582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базалне ганглије имају способност да одреде:</a:t>
            </a:r>
          </a:p>
          <a:p>
            <a:pPr lvl="1">
              <a:buFontTx/>
              <a:buChar char="-"/>
            </a:pPr>
            <a:r>
              <a:rPr lang="sr-Cyrl-RS" dirty="0" smtClean="0"/>
              <a:t> брзину одвијања покрета</a:t>
            </a:r>
          </a:p>
          <a:p>
            <a:pPr lvl="1">
              <a:buFontTx/>
              <a:buChar char="-"/>
            </a:pPr>
            <a:r>
              <a:rPr lang="sr-Cyrl-RS" dirty="0" smtClean="0"/>
              <a:t> потребну амплитуду покрета</a:t>
            </a:r>
          </a:p>
          <a:p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функција базалних ганглија је интегрисана са функцијом церебралног кортекса</a:t>
            </a:r>
          </a:p>
          <a:p>
            <a:r>
              <a:rPr lang="sr-Cyrl-RS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нарочито значајну улогу има задњи део паријеталног кортекса (контрола просторне координације свих делова тела и односа тела са окружењем)</a:t>
            </a:r>
          </a:p>
          <a:p>
            <a:pPr>
              <a:buFont typeface="Arial" pitchFamily="34" charset="0"/>
              <a:buChar char="•"/>
            </a:pPr>
            <a:endParaRPr lang="sr-Cyrl-RS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клиничка слика код једностраних оштећења задњег дела паријеталног кортекса и/или истовременог поремећаја каудатног кола се манифестује латерализацијом</a:t>
            </a:r>
          </a:p>
        </p:txBody>
      </p:sp>
      <p:pic>
        <p:nvPicPr>
          <p:cNvPr id="80898" name="Picture 2" descr="D:\Users\Gvozden Rosic\Desktop\0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4143380"/>
            <a:ext cx="1827183" cy="2596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D:\Users\Gvozden Rosic\Desktop\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0550" y="1714488"/>
            <a:ext cx="3412044" cy="314327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49392" y="142852"/>
            <a:ext cx="75373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Специфични неуротрансмитери у систему базалних ганглија</a:t>
            </a:r>
            <a:endParaRPr lang="en-US" sz="2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406" y="785793"/>
          <a:ext cx="5500726" cy="58197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60199"/>
                <a:gridCol w="3740527"/>
              </a:tblGrid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/>
                        <a:t>Трансмитер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600" dirty="0" smtClean="0"/>
                        <a:t>Локализација</a:t>
                      </a:r>
                      <a:endParaRPr lang="en-US" sz="1600" dirty="0"/>
                    </a:p>
                  </a:txBody>
                  <a:tcPr anchor="ctr"/>
                </a:tc>
              </a:tr>
              <a:tr h="11972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/>
                        <a:t>допамин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dirty="0" err="1" smtClean="0"/>
                        <a:t>substantia</a:t>
                      </a:r>
                      <a:r>
                        <a:rPr lang="en-US" sz="1600" i="1" dirty="0" smtClean="0"/>
                        <a:t> </a:t>
                      </a:r>
                      <a:r>
                        <a:rPr lang="en-US" sz="1600" i="1" dirty="0" err="1" smtClean="0"/>
                        <a:t>nigra</a:t>
                      </a:r>
                      <a:r>
                        <a:rPr lang="sr-Cyrl-RS" sz="1600" i="1" dirty="0" smtClean="0"/>
                        <a:t> </a:t>
                      </a:r>
                      <a:r>
                        <a:rPr lang="en-US" sz="1600" dirty="0" smtClean="0"/>
                        <a:t>→</a:t>
                      </a:r>
                      <a:r>
                        <a:rPr lang="sr-Cyrl-RS" sz="1600" dirty="0" smtClean="0"/>
                        <a:t> путамен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1" dirty="0" err="1" smtClean="0"/>
                        <a:t>substantia</a:t>
                      </a:r>
                      <a:r>
                        <a:rPr lang="en-US" sz="1600" i="1" dirty="0" smtClean="0"/>
                        <a:t> </a:t>
                      </a:r>
                      <a:r>
                        <a:rPr lang="en-US" sz="1600" i="1" dirty="0" err="1" smtClean="0"/>
                        <a:t>nigra</a:t>
                      </a:r>
                      <a:r>
                        <a:rPr lang="sr-Cyrl-RS" sz="1600" i="1" dirty="0" smtClean="0"/>
                        <a:t> </a:t>
                      </a:r>
                      <a:r>
                        <a:rPr lang="en-US" sz="1600" dirty="0" smtClean="0"/>
                        <a:t>→</a:t>
                      </a:r>
                      <a:r>
                        <a:rPr lang="sr-Cyrl-RS" sz="1600" dirty="0" smtClean="0"/>
                        <a:t> каудатно једро</a:t>
                      </a:r>
                    </a:p>
                  </a:txBody>
                  <a:tcPr anchor="ctr"/>
                </a:tc>
              </a:tr>
              <a:tr h="108005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600" b="1" dirty="0" smtClean="0"/>
                        <a:t>GABA</a:t>
                      </a:r>
                      <a:endParaRPr lang="sr-Cyrl-RS" sz="16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каудатно једро </a:t>
                      </a:r>
                      <a:r>
                        <a:rPr lang="en-US" sz="1600" dirty="0" smtClean="0"/>
                        <a:t>→</a:t>
                      </a:r>
                      <a:r>
                        <a:rPr lang="sr-Cyrl-RS" sz="1600" dirty="0" smtClean="0"/>
                        <a:t> глобус палидус и </a:t>
                      </a:r>
                      <a:r>
                        <a:rPr lang="en-US" sz="1600" i="1" dirty="0" err="1" smtClean="0"/>
                        <a:t>substantia</a:t>
                      </a:r>
                      <a:r>
                        <a:rPr lang="en-US" sz="1600" i="1" dirty="0" smtClean="0"/>
                        <a:t> </a:t>
                      </a:r>
                      <a:r>
                        <a:rPr lang="en-US" sz="1600" i="1" dirty="0" err="1" smtClean="0"/>
                        <a:t>nigra</a:t>
                      </a:r>
                      <a:r>
                        <a:rPr lang="sr-Cyrl-RS" sz="1600" i="1" dirty="0" smtClean="0"/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путамен </a:t>
                      </a:r>
                      <a:r>
                        <a:rPr lang="en-US" sz="1600" dirty="0" smtClean="0"/>
                        <a:t>→</a:t>
                      </a:r>
                      <a:r>
                        <a:rPr lang="sr-Cyrl-RS" sz="1600" dirty="0" smtClean="0"/>
                        <a:t> глобус палидус и </a:t>
                      </a:r>
                      <a:r>
                        <a:rPr lang="en-US" sz="1600" i="1" dirty="0" err="1" smtClean="0"/>
                        <a:t>substantia</a:t>
                      </a:r>
                      <a:r>
                        <a:rPr lang="en-US" sz="1600" i="1" dirty="0" smtClean="0"/>
                        <a:t> </a:t>
                      </a:r>
                      <a:r>
                        <a:rPr lang="en-US" sz="1600" i="1" dirty="0" err="1" smtClean="0"/>
                        <a:t>nigra</a:t>
                      </a:r>
                      <a:r>
                        <a:rPr lang="sr-Cyrl-RS" sz="1600" i="1" dirty="0" smtClean="0"/>
                        <a:t> </a:t>
                      </a:r>
                    </a:p>
                  </a:txBody>
                  <a:tcPr anchor="ctr"/>
                </a:tc>
              </a:tr>
              <a:tr h="6446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1600" b="1" dirty="0" smtClean="0"/>
                        <a:t>Ach</a:t>
                      </a:r>
                      <a:endParaRPr lang="sr-Cyrl-RS" sz="16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>
                          <a:solidFill>
                            <a:schemeClr val="tx1"/>
                          </a:solidFill>
                        </a:rPr>
                        <a:t>кортекс</a:t>
                      </a:r>
                      <a:r>
                        <a:rPr lang="sr-Cyrl-RS" sz="1600" dirty="0" smtClean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600" dirty="0" smtClean="0"/>
                        <a:t>→</a:t>
                      </a:r>
                      <a:r>
                        <a:rPr lang="sr-Cyrl-RS" sz="1600" dirty="0" smtClean="0"/>
                        <a:t> каудатно једро и путамен</a:t>
                      </a:r>
                      <a:endParaRPr lang="sr-Cyrl-RS" sz="1600" dirty="0" smtClean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</a:tr>
              <a:tr h="11972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/>
                        <a:t>норадреналин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/>
                        <a:t>серотонин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/>
                        <a:t>енкефалин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бројне везе између базалних ганглија</a:t>
                      </a:r>
                    </a:p>
                  </a:txBody>
                  <a:tcPr anchor="ctr"/>
                </a:tc>
              </a:tr>
              <a:tr h="13269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b="1" dirty="0" smtClean="0"/>
                        <a:t>глутамат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600" dirty="0" smtClean="0"/>
                        <a:t>бројне везе између базалних ганглија – ексцитација којом се компензује инхибиторни ефекат</a:t>
                      </a:r>
                      <a:r>
                        <a:rPr lang="sr-Cyrl-RS" sz="1600" baseline="0" dirty="0" smtClean="0"/>
                        <a:t> допамина, </a:t>
                      </a:r>
                      <a:r>
                        <a:rPr lang="sr-Latn-RS" sz="1600" dirty="0" smtClean="0"/>
                        <a:t>GABA</a:t>
                      </a:r>
                      <a:r>
                        <a:rPr lang="sr-Cyrl-RS" sz="1600" dirty="0" smtClean="0"/>
                        <a:t>, серотонина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0" y="785794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атетоза</a:t>
            </a:r>
            <a:r>
              <a:rPr lang="sr-Cyrl-RS" dirty="0" smtClean="0"/>
              <a:t>  (лезије</a:t>
            </a:r>
            <a:r>
              <a:rPr lang="sr-Latn-CS" dirty="0" smtClean="0"/>
              <a:t> </a:t>
            </a:r>
            <a:r>
              <a:rPr lang="sr-Cyrl-RS" dirty="0" smtClean="0"/>
              <a:t>глобуса</a:t>
            </a:r>
            <a:r>
              <a:rPr lang="sr-Latn-CS" dirty="0" smtClean="0"/>
              <a:t> </a:t>
            </a:r>
            <a:r>
              <a:rPr lang="sr-Cyrl-RS" dirty="0" smtClean="0"/>
              <a:t>палидуса)</a:t>
            </a:r>
            <a:r>
              <a:rPr lang="sr-Latn-CS" dirty="0" smtClean="0"/>
              <a:t> –</a:t>
            </a:r>
            <a:r>
              <a:rPr lang="sr-Cyrl-RS" dirty="0" smtClean="0"/>
              <a:t> спонтани</a:t>
            </a:r>
            <a:r>
              <a:rPr lang="sr-Latn-CS" dirty="0" smtClean="0"/>
              <a:t> </a:t>
            </a:r>
            <a:r>
              <a:rPr lang="sr-Cyrl-RS" dirty="0" smtClean="0"/>
              <a:t>увијајућих</a:t>
            </a:r>
            <a:r>
              <a:rPr lang="sr-Latn-CS" dirty="0" smtClean="0"/>
              <a:t> </a:t>
            </a:r>
            <a:r>
              <a:rPr lang="sr-Cyrl-RS" dirty="0" smtClean="0"/>
              <a:t>покрети</a:t>
            </a:r>
            <a:r>
              <a:rPr lang="sr-Latn-CS" dirty="0" smtClean="0"/>
              <a:t> </a:t>
            </a:r>
            <a:r>
              <a:rPr lang="sr-Cyrl-RS" dirty="0" smtClean="0"/>
              <a:t>шаке</a:t>
            </a:r>
            <a:r>
              <a:rPr lang="sr-Latn-CS" dirty="0" smtClean="0"/>
              <a:t>, </a:t>
            </a:r>
            <a:r>
              <a:rPr lang="sr-Cyrl-RS" dirty="0" smtClean="0"/>
              <a:t>руке</a:t>
            </a:r>
            <a:r>
              <a:rPr lang="sr-Latn-CS" dirty="0" smtClean="0"/>
              <a:t>, </a:t>
            </a:r>
            <a:r>
              <a:rPr lang="sr-Cyrl-RS" dirty="0" smtClean="0"/>
              <a:t>врата</a:t>
            </a:r>
            <a:r>
              <a:rPr lang="sr-Latn-CS" dirty="0" smtClean="0"/>
              <a:t> </a:t>
            </a:r>
            <a:r>
              <a:rPr lang="sr-Cyrl-RS" dirty="0" smtClean="0"/>
              <a:t>или</a:t>
            </a:r>
            <a:r>
              <a:rPr lang="sr-Latn-CS" dirty="0" smtClean="0"/>
              <a:t> </a:t>
            </a:r>
            <a:r>
              <a:rPr lang="sr-Cyrl-RS" dirty="0" smtClean="0"/>
              <a:t>лица</a:t>
            </a:r>
            <a:r>
              <a:rPr lang="sr-Latn-CS" dirty="0" smtClean="0"/>
              <a:t> </a:t>
            </a:r>
            <a:endParaRPr lang="sr-Cyrl-RS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хемибализам</a:t>
            </a:r>
            <a:r>
              <a:rPr lang="sr-Cyrl-RS" dirty="0" smtClean="0"/>
              <a:t> (лезије</a:t>
            </a:r>
            <a:r>
              <a:rPr lang="sr-Latn-CS" dirty="0" smtClean="0"/>
              <a:t> </a:t>
            </a:r>
            <a:r>
              <a:rPr lang="sr-Cyrl-RS" dirty="0" smtClean="0"/>
              <a:t>субталамуса)</a:t>
            </a:r>
            <a:r>
              <a:rPr lang="sr-Latn-CS" dirty="0" smtClean="0"/>
              <a:t> – </a:t>
            </a:r>
            <a:r>
              <a:rPr lang="sr-Cyrl-RS" dirty="0" smtClean="0"/>
              <a:t>изненадни</a:t>
            </a:r>
            <a:r>
              <a:rPr lang="sr-Latn-CS" dirty="0" smtClean="0"/>
              <a:t> </a:t>
            </a:r>
            <a:r>
              <a:rPr lang="sr-Cyrl-RS" dirty="0" smtClean="0"/>
              <a:t>млатарајући</a:t>
            </a:r>
            <a:r>
              <a:rPr lang="sr-Latn-CS" dirty="0" smtClean="0"/>
              <a:t> </a:t>
            </a:r>
            <a:r>
              <a:rPr lang="sr-Cyrl-RS" dirty="0" smtClean="0"/>
              <a:t>покрети</a:t>
            </a:r>
            <a:r>
              <a:rPr lang="sr-Latn-CS" dirty="0" smtClean="0"/>
              <a:t> </a:t>
            </a:r>
            <a:r>
              <a:rPr lang="sr-Cyrl-RS" dirty="0" smtClean="0"/>
              <a:t>целог</a:t>
            </a:r>
            <a:r>
              <a:rPr lang="sr-Latn-CS" dirty="0" smtClean="0"/>
              <a:t> </a:t>
            </a:r>
            <a:r>
              <a:rPr lang="sr-Cyrl-RS" dirty="0" smtClean="0"/>
              <a:t>екстремитета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dirty="0" smtClean="0"/>
              <a:t> </a:t>
            </a:r>
            <a:r>
              <a:rPr lang="sr-Cyrl-RS" b="1" dirty="0" smtClean="0"/>
              <a:t>хореа</a:t>
            </a:r>
            <a:r>
              <a:rPr lang="sr-Cyrl-RS" dirty="0" smtClean="0"/>
              <a:t> (многобројне</a:t>
            </a:r>
            <a:r>
              <a:rPr lang="sr-Latn-CS" dirty="0" smtClean="0"/>
              <a:t> </a:t>
            </a:r>
            <a:r>
              <a:rPr lang="sr-Cyrl-RS" dirty="0" smtClean="0"/>
              <a:t>мале</a:t>
            </a:r>
            <a:r>
              <a:rPr lang="sr-Latn-CS" dirty="0" smtClean="0"/>
              <a:t> </a:t>
            </a:r>
            <a:r>
              <a:rPr lang="sr-Cyrl-RS" dirty="0" smtClean="0"/>
              <a:t>лезије</a:t>
            </a:r>
            <a:r>
              <a:rPr lang="sr-Latn-CS" dirty="0" smtClean="0"/>
              <a:t> </a:t>
            </a:r>
            <a:r>
              <a:rPr lang="sr-Cyrl-RS" dirty="0" smtClean="0"/>
              <a:t>путамена)</a:t>
            </a:r>
            <a:r>
              <a:rPr lang="sr-Latn-CS" dirty="0" smtClean="0"/>
              <a:t> – </a:t>
            </a:r>
            <a:r>
              <a:rPr lang="sr-Cyrl-RS" dirty="0" smtClean="0"/>
              <a:t>нагли</a:t>
            </a:r>
            <a:r>
              <a:rPr lang="sr-Latn-CS" dirty="0" smtClean="0"/>
              <a:t>, </a:t>
            </a:r>
            <a:r>
              <a:rPr lang="sr-Cyrl-RS" dirty="0" smtClean="0"/>
              <a:t>брзи</a:t>
            </a:r>
            <a:r>
              <a:rPr lang="sr-Latn-CS" dirty="0" smtClean="0"/>
              <a:t> </a:t>
            </a:r>
            <a:r>
              <a:rPr lang="sr-Cyrl-RS" dirty="0" smtClean="0"/>
              <a:t>покрети</a:t>
            </a:r>
            <a:r>
              <a:rPr lang="sr-Latn-CS" dirty="0" smtClean="0"/>
              <a:t> </a:t>
            </a:r>
            <a:r>
              <a:rPr lang="sr-Cyrl-RS" dirty="0" smtClean="0"/>
              <a:t>руку</a:t>
            </a:r>
            <a:r>
              <a:rPr lang="sr-Latn-CS" dirty="0" smtClean="0"/>
              <a:t>, </a:t>
            </a:r>
            <a:r>
              <a:rPr lang="sr-Cyrl-RS" dirty="0" smtClean="0"/>
              <a:t>лица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dirty="0" smtClean="0"/>
              <a:t>осталих</a:t>
            </a:r>
            <a:r>
              <a:rPr lang="sr-Latn-CS" dirty="0" smtClean="0"/>
              <a:t> </a:t>
            </a:r>
            <a:r>
              <a:rPr lang="sr-Cyrl-RS" dirty="0" smtClean="0"/>
              <a:t>делова</a:t>
            </a:r>
            <a:r>
              <a:rPr lang="sr-Latn-CS" dirty="0" smtClean="0"/>
              <a:t> </a:t>
            </a:r>
            <a:r>
              <a:rPr lang="sr-Cyrl-RS" dirty="0" smtClean="0"/>
              <a:t>тела</a:t>
            </a:r>
            <a:endParaRPr lang="sr-Cyrl-RS" i="1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i="1" dirty="0" smtClean="0"/>
              <a:t> </a:t>
            </a:r>
            <a:r>
              <a:rPr lang="sr-Cyrl-RS" b="1" dirty="0" smtClean="0"/>
              <a:t>Паркинсонова болест </a:t>
            </a:r>
            <a:r>
              <a:rPr lang="sr-Cyrl-RS" dirty="0" smtClean="0"/>
              <a:t>(лезије</a:t>
            </a:r>
            <a:r>
              <a:rPr lang="sr-Latn-CS" dirty="0" smtClean="0"/>
              <a:t> </a:t>
            </a:r>
            <a:r>
              <a:rPr lang="sr-Latn-RS" i="1" dirty="0" smtClean="0"/>
              <a:t>substantia nigra</a:t>
            </a:r>
            <a:r>
              <a:rPr lang="sr-Cyrl-RS" dirty="0" smtClean="0"/>
              <a:t>)</a:t>
            </a:r>
            <a:r>
              <a:rPr lang="sr-Latn-CS" dirty="0" smtClean="0"/>
              <a:t> – </a:t>
            </a:r>
            <a:r>
              <a:rPr lang="sr-Cyrl-RS" dirty="0" smtClean="0"/>
              <a:t>ригидност</a:t>
            </a:r>
            <a:r>
              <a:rPr lang="sr-Latn-CS" dirty="0" smtClean="0"/>
              <a:t>, </a:t>
            </a:r>
            <a:r>
              <a:rPr lang="sr-Cyrl-RS" dirty="0" smtClean="0"/>
              <a:t>акинезија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dirty="0" smtClean="0"/>
              <a:t>тремор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sr-Cyrl-RS" i="1" dirty="0" smtClean="0"/>
              <a:t> </a:t>
            </a:r>
            <a:r>
              <a:rPr lang="sr-Cyrl-RS" b="1" dirty="0" smtClean="0"/>
              <a:t>Хантингтонова</a:t>
            </a:r>
            <a:r>
              <a:rPr lang="sr-Latn-CS" b="1" dirty="0" smtClean="0"/>
              <a:t> </a:t>
            </a:r>
            <a:r>
              <a:rPr lang="sr-Cyrl-RS" b="1" dirty="0" smtClean="0"/>
              <a:t>болест</a:t>
            </a:r>
            <a:r>
              <a:rPr lang="sr-Latn-CS" b="1" dirty="0" smtClean="0"/>
              <a:t> </a:t>
            </a:r>
            <a:r>
              <a:rPr lang="sr-Cyrl-RS" b="1" dirty="0" smtClean="0"/>
              <a:t>– хореа</a:t>
            </a:r>
            <a:r>
              <a:rPr lang="sr-Latn-CS" dirty="0" smtClean="0"/>
              <a:t> (</a:t>
            </a:r>
            <a:r>
              <a:rPr lang="sr-Cyrl-RS" dirty="0" smtClean="0"/>
              <a:t>губитак</a:t>
            </a:r>
            <a:r>
              <a:rPr lang="sr-Latn-CS" dirty="0" smtClean="0"/>
              <a:t> </a:t>
            </a:r>
            <a:r>
              <a:rPr lang="sr-Cyrl-RS" dirty="0" smtClean="0"/>
              <a:t>неурона</a:t>
            </a:r>
            <a:r>
              <a:rPr lang="sr-Latn-CS" dirty="0" smtClean="0"/>
              <a:t> </a:t>
            </a:r>
            <a:r>
              <a:rPr lang="sr-Cyrl-RS" dirty="0" smtClean="0"/>
              <a:t>који</a:t>
            </a:r>
            <a:r>
              <a:rPr lang="sr-Latn-CS" dirty="0" smtClean="0"/>
              <a:t> </a:t>
            </a:r>
            <a:r>
              <a:rPr lang="sr-Cyrl-RS" dirty="0" smtClean="0"/>
              <a:t>секретују</a:t>
            </a:r>
            <a:r>
              <a:rPr lang="sr-Latn-CS" dirty="0" smtClean="0"/>
              <a:t> </a:t>
            </a:r>
            <a:r>
              <a:rPr lang="sr-Latn-RS" dirty="0" smtClean="0"/>
              <a:t>GABA</a:t>
            </a:r>
            <a:r>
              <a:rPr lang="sr-Cyrl-RS" dirty="0" smtClean="0"/>
              <a:t> у каудатном једру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dirty="0" smtClean="0"/>
              <a:t>путамену,</a:t>
            </a:r>
            <a:r>
              <a:rPr lang="sr-Latn-CS" dirty="0" smtClean="0"/>
              <a:t> </a:t>
            </a:r>
            <a:r>
              <a:rPr lang="sr-Cyrl-RS" dirty="0" smtClean="0"/>
              <a:t>и</a:t>
            </a:r>
            <a:r>
              <a:rPr lang="sr-Latn-CS" dirty="0" smtClean="0"/>
              <a:t> </a:t>
            </a:r>
            <a:r>
              <a:rPr lang="sr-Cyrl-RS" dirty="0" smtClean="0"/>
              <a:t>ацетилхолин</a:t>
            </a:r>
            <a:r>
              <a:rPr lang="sr-Latn-CS" dirty="0" smtClean="0"/>
              <a:t> </a:t>
            </a:r>
            <a:r>
              <a:rPr lang="sr-Cyrl-RS" dirty="0" smtClean="0"/>
              <a:t>секретујућих</a:t>
            </a:r>
            <a:r>
              <a:rPr lang="sr-Latn-CS" dirty="0" smtClean="0"/>
              <a:t> </a:t>
            </a:r>
            <a:r>
              <a:rPr lang="sr-Cyrl-RS" dirty="0" smtClean="0"/>
              <a:t>неурона</a:t>
            </a:r>
            <a:r>
              <a:rPr lang="sr-Latn-CS" dirty="0" smtClean="0"/>
              <a:t> </a:t>
            </a:r>
            <a:r>
              <a:rPr lang="sr-Cyrl-RS" dirty="0" smtClean="0"/>
              <a:t>у</a:t>
            </a:r>
            <a:r>
              <a:rPr lang="sr-Latn-CS" dirty="0" smtClean="0"/>
              <a:t> </a:t>
            </a:r>
            <a:r>
              <a:rPr lang="sr-Cyrl-RS" dirty="0" smtClean="0"/>
              <a:t>многим</a:t>
            </a:r>
            <a:r>
              <a:rPr lang="sr-Latn-CS" dirty="0" smtClean="0"/>
              <a:t> </a:t>
            </a:r>
            <a:r>
              <a:rPr lang="sr-Cyrl-RS" dirty="0" smtClean="0"/>
              <a:t>деловима</a:t>
            </a:r>
            <a:r>
              <a:rPr lang="sr-Latn-CS" dirty="0" smtClean="0"/>
              <a:t> </a:t>
            </a:r>
            <a:r>
              <a:rPr lang="sr-Cyrl-RS" dirty="0" smtClean="0"/>
              <a:t>мозга</a:t>
            </a:r>
            <a:r>
              <a:rPr lang="sr-Latn-CS" dirty="0" smtClean="0"/>
              <a:t>)</a:t>
            </a:r>
            <a:r>
              <a:rPr lang="sr-Cyrl-RS" dirty="0" smtClean="0"/>
              <a:t> </a:t>
            </a:r>
            <a:r>
              <a:rPr lang="sr-Latn-CS" dirty="0" smtClean="0"/>
              <a:t>– </a:t>
            </a:r>
            <a:r>
              <a:rPr lang="sr-Cyrl-RS" dirty="0" smtClean="0"/>
              <a:t>развија се од ситних невољних покрета прстију и лица, а завршава тешким дисторзионим покретима и деменцијом</a:t>
            </a:r>
          </a:p>
        </p:txBody>
      </p:sp>
      <p:sp>
        <p:nvSpPr>
          <p:cNvPr id="3" name="Rectangle 2"/>
          <p:cNvSpPr/>
          <p:nvPr/>
        </p:nvSpPr>
        <p:spPr>
          <a:xfrm>
            <a:off x="214282" y="142852"/>
            <a:ext cx="86689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200" dirty="0" smtClean="0"/>
              <a:t>Поремећаји који настају услед оштећења оштећења базалних ганглија</a:t>
            </a:r>
            <a:endParaRPr lang="en-US" sz="2200" dirty="0"/>
          </a:p>
        </p:txBody>
      </p:sp>
      <p:pic>
        <p:nvPicPr>
          <p:cNvPr id="83971" name="Picture 3" descr="D:\Users\Gvozden Rosic\Desktop\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714884"/>
            <a:ext cx="1671649" cy="1857388"/>
          </a:xfrm>
          <a:prstGeom prst="rect">
            <a:avLst/>
          </a:prstGeom>
          <a:noFill/>
        </p:spPr>
      </p:pic>
      <p:pic>
        <p:nvPicPr>
          <p:cNvPr id="83972" name="Picture 4" descr="D:\Users\Gvozden Rosic\Desktop\2.png"/>
          <p:cNvPicPr>
            <a:picLocks noChangeAspect="1" noChangeArrowheads="1"/>
          </p:cNvPicPr>
          <p:nvPr/>
        </p:nvPicPr>
        <p:blipFill>
          <a:blip r:embed="rId3" cstate="print"/>
          <a:srcRect l="5022" r="4578"/>
          <a:stretch>
            <a:fillRect/>
          </a:stretch>
        </p:blipFill>
        <p:spPr bwMode="auto">
          <a:xfrm>
            <a:off x="7715272" y="4643446"/>
            <a:ext cx="1285884" cy="2143140"/>
          </a:xfrm>
          <a:prstGeom prst="rect">
            <a:avLst/>
          </a:prstGeom>
          <a:noFill/>
        </p:spPr>
      </p:pic>
      <p:pic>
        <p:nvPicPr>
          <p:cNvPr id="83973" name="Picture 5" descr="D:\Users\Gvozden Rosic\Desktop\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4786322"/>
            <a:ext cx="2386016" cy="1765411"/>
          </a:xfrm>
          <a:prstGeom prst="rect">
            <a:avLst/>
          </a:prstGeom>
          <a:noFill/>
        </p:spPr>
      </p:pic>
      <p:pic>
        <p:nvPicPr>
          <p:cNvPr id="83974" name="Picture 6" descr="D:\Users\Gvozden Rosic\Desktop\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714884"/>
            <a:ext cx="1415531" cy="1785950"/>
          </a:xfrm>
          <a:prstGeom prst="rect">
            <a:avLst/>
          </a:prstGeom>
          <a:noFill/>
        </p:spPr>
      </p:pic>
      <p:pic>
        <p:nvPicPr>
          <p:cNvPr id="83975" name="Picture 7" descr="D:\Users\Gvozden Rosic\Desktop\hh.jpg"/>
          <p:cNvPicPr>
            <a:picLocks noChangeAspect="1" noChangeArrowheads="1"/>
          </p:cNvPicPr>
          <p:nvPr/>
        </p:nvPicPr>
        <p:blipFill>
          <a:blip r:embed="rId6" cstate="print"/>
          <a:srcRect l="25000" r="16666"/>
          <a:stretch>
            <a:fillRect/>
          </a:stretch>
        </p:blipFill>
        <p:spPr bwMode="auto">
          <a:xfrm>
            <a:off x="1785918" y="4714884"/>
            <a:ext cx="1500198" cy="1928814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28596" y="4357694"/>
            <a:ext cx="923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 smtClean="0"/>
              <a:t>атетоза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85918" y="4357694"/>
            <a:ext cx="1557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 smtClean="0"/>
              <a:t>хемибализам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071934" y="4357694"/>
            <a:ext cx="815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dirty="0" smtClean="0"/>
              <a:t>хореа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857884" y="4071942"/>
            <a:ext cx="1656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Cyrl-RS" dirty="0" smtClean="0"/>
              <a:t>Паркинсонова </a:t>
            </a:r>
            <a:endParaRPr lang="en-US" dirty="0" smtClean="0"/>
          </a:p>
          <a:p>
            <a:pPr algn="ctr"/>
            <a:r>
              <a:rPr lang="sr-Cyrl-RS" dirty="0" smtClean="0"/>
              <a:t>болест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500958" y="4071942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dirty="0" smtClean="0"/>
              <a:t>Хантингтонова</a:t>
            </a:r>
            <a:r>
              <a:rPr lang="sr-Latn-CS" dirty="0" smtClean="0"/>
              <a:t> </a:t>
            </a:r>
            <a:r>
              <a:rPr lang="sr-Cyrl-RS" dirty="0" smtClean="0"/>
              <a:t>хореа</a:t>
            </a:r>
            <a:r>
              <a:rPr lang="sr-Latn-C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tetosi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emibalizam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rea 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857268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rkins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orea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42852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/>
              <a:t>Сензорни рецептори у мишићима 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928670"/>
            <a:ext cx="8429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 smtClean="0"/>
              <a:t>Одговарајућа контрола функције мишића, поред инервације алфа мотонеуронима, подразумева и континуирано обезбеђивање информација о: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истегнутости</a:t>
            </a:r>
            <a:r>
              <a:rPr lang="en-US" dirty="0" smtClean="0"/>
              <a:t> </a:t>
            </a:r>
            <a:r>
              <a:rPr lang="sr-Cyrl-RS" dirty="0"/>
              <a:t>(</a:t>
            </a:r>
            <a:r>
              <a:rPr lang="sr-Cyrl-RS" dirty="0" smtClean="0"/>
              <a:t>дужини) мишића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тренутном степену напетости (тензије)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брзини промене дужине мишића 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брзини промене степена напетости </a:t>
            </a:r>
          </a:p>
          <a:p>
            <a:pPr>
              <a:buFont typeface="Arial" pitchFamily="34" charset="0"/>
              <a:buChar char="•"/>
            </a:pPr>
            <a:endParaRPr lang="sr-Cyrl-RS" dirty="0"/>
          </a:p>
          <a:p>
            <a:r>
              <a:rPr lang="sr-Cyrl-RS" dirty="0" smtClean="0"/>
              <a:t>Специјализовани сензорни рецептори у мишићима и тетивама: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b="1" dirty="0" smtClean="0"/>
              <a:t>мишићно вретено </a:t>
            </a:r>
            <a:r>
              <a:rPr lang="sr-Cyrl-RS" dirty="0" smtClean="0"/>
              <a:t>(региструју истегнутост)</a:t>
            </a:r>
          </a:p>
          <a:p>
            <a:pPr lvl="1"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b="1" dirty="0" smtClean="0"/>
              <a:t>Голџијев тетивни орган</a:t>
            </a:r>
            <a:r>
              <a:rPr lang="sr-Cyrl-RS" dirty="0" smtClean="0"/>
              <a:t> (региструју тензију)</a:t>
            </a:r>
            <a:endParaRPr lang="sr-Cyrl-RS" b="1" dirty="0" smtClean="0"/>
          </a:p>
        </p:txBody>
      </p:sp>
      <p:pic>
        <p:nvPicPr>
          <p:cNvPr id="4098" name="Picture 2" descr="D:\Users\Gvozden Rosic\Desktop\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929066"/>
            <a:ext cx="3768560" cy="2609852"/>
          </a:xfrm>
          <a:prstGeom prst="rect">
            <a:avLst/>
          </a:prstGeom>
          <a:noFill/>
        </p:spPr>
      </p:pic>
      <p:pic>
        <p:nvPicPr>
          <p:cNvPr id="4099" name="Picture 3" descr="D:\Users\Gvozden Rosic\Desktop\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000504"/>
            <a:ext cx="3643338" cy="2667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0"/>
            <a:ext cx="7215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3200" dirty="0" smtClean="0"/>
              <a:t>Мишићно вретено 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-32" y="500042"/>
            <a:ext cx="83582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sr-Cyrl-RS" dirty="0" smtClean="0"/>
              <a:t> дужина – 3-10</a:t>
            </a:r>
            <a:r>
              <a:rPr lang="sr-Latn-RS" dirty="0" smtClean="0"/>
              <a:t> mm</a:t>
            </a:r>
          </a:p>
          <a:p>
            <a:pPr>
              <a:buFont typeface="Arial" pitchFamily="34" charset="0"/>
              <a:buChar char="•"/>
            </a:pPr>
            <a:r>
              <a:rPr lang="sr-Latn-RS" dirty="0"/>
              <a:t> </a:t>
            </a:r>
            <a:r>
              <a:rPr lang="sr-Cyrl-RS" dirty="0" smtClean="0"/>
              <a:t>3-12 малих интрафузалних влакана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крајеви влакана су припојени за екстрафузална (скелетна) мишићна влакна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интрафузална влакна су мала скелетна мишићна влакна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у централном делу нема контрактилних филамената (нема контракције)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крајеви имају миозинске филаменте (контрахују се)</a:t>
            </a:r>
          </a:p>
        </p:txBody>
      </p:sp>
      <p:pic>
        <p:nvPicPr>
          <p:cNvPr id="5122" name="Picture 2" descr="D:\Users\Gvozden Rosic\Desktop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312353"/>
            <a:ext cx="3500430" cy="285458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2357430"/>
            <a:ext cx="564360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u="sng" dirty="0" smtClean="0"/>
              <a:t>Моторна инервација</a:t>
            </a:r>
            <a:r>
              <a:rPr lang="sr-Cyrl-RS" sz="2400" dirty="0" smtClean="0"/>
              <a:t> мишићног вретена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крајеви интрафузалних влакана су инервирани влакнима гама моторних неурона (</a:t>
            </a:r>
            <a:r>
              <a:rPr lang="sr-Cyrl-RS" b="1" dirty="0" smtClean="0"/>
              <a:t>гама еферентна влакна</a:t>
            </a:r>
            <a:r>
              <a:rPr lang="sr-Cyrl-RS" dirty="0" smtClean="0"/>
              <a:t>)</a:t>
            </a:r>
          </a:p>
          <a:p>
            <a:endParaRPr lang="sr-Cyrl-RS" dirty="0" smtClean="0"/>
          </a:p>
          <a:p>
            <a:r>
              <a:rPr lang="sr-Cyrl-RS" sz="2400" u="sng" dirty="0" smtClean="0"/>
              <a:t>Сензорна инервација</a:t>
            </a:r>
            <a:r>
              <a:rPr lang="sr-Cyrl-RS" sz="2400" dirty="0" smtClean="0"/>
              <a:t> мишићног вретена</a:t>
            </a:r>
          </a:p>
          <a:p>
            <a:endParaRPr lang="sr-Cyrl-RS" sz="800" dirty="0" smtClean="0"/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рецепторски део мишићног вретена се налази у централном делу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стимулација рецепторског дела:</a:t>
            </a:r>
          </a:p>
          <a:p>
            <a:r>
              <a:rPr lang="sr-Cyrl-RS" dirty="0" smtClean="0"/>
              <a:t>	- истезање целог мишићног вретена</a:t>
            </a:r>
          </a:p>
          <a:p>
            <a:r>
              <a:rPr lang="sr-Cyrl-RS" dirty="0" smtClean="0"/>
              <a:t>	- контракција крајева истеже централни део </a:t>
            </a:r>
            <a:r>
              <a:rPr lang="en-US" dirty="0" smtClean="0"/>
              <a:t>	</a:t>
            </a:r>
            <a:r>
              <a:rPr lang="sr-Cyrl-RS" dirty="0" smtClean="0"/>
              <a:t>без промене укупне дужине</a:t>
            </a:r>
          </a:p>
          <a:p>
            <a:pPr>
              <a:buFont typeface="Arial" pitchFamily="34" charset="0"/>
              <a:buChar char="•"/>
            </a:pPr>
            <a:r>
              <a:rPr lang="sr-Cyrl-RS" dirty="0" smtClean="0"/>
              <a:t> у централном (рецепторском) делу се налазе две врсте сензорних завршетака (примарни и секундарни)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457200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u="sng" dirty="0" smtClean="0"/>
              <a:t>Примарни</a:t>
            </a:r>
            <a:r>
              <a:rPr lang="en-US" sz="2000" u="sng" dirty="0" smtClean="0"/>
              <a:t> </a:t>
            </a:r>
            <a:r>
              <a:rPr lang="sr-Cyrl-RS" sz="2000" u="sng" dirty="0" smtClean="0"/>
              <a:t>(анулоспирални) завршеци</a:t>
            </a:r>
          </a:p>
          <a:p>
            <a:pPr algn="ctr"/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sz="2000" dirty="0"/>
              <a:t> </a:t>
            </a:r>
            <a:r>
              <a:rPr lang="sr-Cyrl-RS" b="1" dirty="0" smtClean="0"/>
              <a:t>дебела сензорна </a:t>
            </a:r>
            <a:r>
              <a:rPr lang="sr-Cyrl-RS" dirty="0" smtClean="0"/>
              <a:t>влакна 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окружују централни део 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тип </a:t>
            </a:r>
            <a:r>
              <a:rPr lang="en-US" b="1" dirty="0" err="1" smtClean="0"/>
              <a:t>Ia</a:t>
            </a:r>
            <a:r>
              <a:rPr lang="en-US" dirty="0" smtClean="0"/>
              <a:t> (17 </a:t>
            </a:r>
            <a:r>
              <a:rPr lang="el-GR" dirty="0" smtClean="0"/>
              <a:t>μ</a:t>
            </a:r>
            <a:r>
              <a:rPr lang="en-US" dirty="0" smtClean="0"/>
              <a:t>m)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sr-Cyrl-RS" dirty="0" smtClean="0"/>
              <a:t>брзина провођења импулса </a:t>
            </a:r>
            <a:r>
              <a:rPr lang="sr-Cyrl-RS" b="1" dirty="0" smtClean="0"/>
              <a:t>70-120 </a:t>
            </a:r>
            <a:r>
              <a:rPr lang="sr-Latn-RS" b="1" dirty="0" smtClean="0"/>
              <a:t>m/s</a:t>
            </a:r>
            <a:r>
              <a:rPr lang="sr-Cyrl-RS" b="1" dirty="0" smtClean="0"/>
              <a:t> </a:t>
            </a:r>
            <a:r>
              <a:rPr lang="sr-Cyrl-RS" dirty="0" smtClean="0"/>
              <a:t>(најбрже у организму)</a:t>
            </a:r>
            <a:endParaRPr lang="en-US" dirty="0"/>
          </a:p>
        </p:txBody>
      </p:sp>
      <p:pic>
        <p:nvPicPr>
          <p:cNvPr id="6146" name="Picture 2" descr="D:\Users\Gvozden Rosic\Desktop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786190"/>
            <a:ext cx="6357982" cy="283312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14876" y="785794"/>
            <a:ext cx="42862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u="sng" dirty="0" smtClean="0"/>
              <a:t>Секундарни</a:t>
            </a:r>
            <a:r>
              <a:rPr lang="en-US" sz="2000" u="sng" dirty="0" smtClean="0"/>
              <a:t> </a:t>
            </a:r>
            <a:r>
              <a:rPr lang="sr-Cyrl-RS" sz="2000" u="sng" dirty="0" smtClean="0"/>
              <a:t>завршеци</a:t>
            </a:r>
          </a:p>
          <a:p>
            <a:pPr algn="ctr"/>
            <a:endParaRPr lang="sr-Cyrl-RS" sz="1000" dirty="0" smtClean="0"/>
          </a:p>
          <a:p>
            <a:pPr>
              <a:buFont typeface="Arial" pitchFamily="34" charset="0"/>
              <a:buChar char="•"/>
            </a:pPr>
            <a:r>
              <a:rPr lang="sr-Cyrl-RS" sz="2000" dirty="0"/>
              <a:t> </a:t>
            </a:r>
            <a:r>
              <a:rPr lang="sr-Cyrl-RS" dirty="0" smtClean="0"/>
              <a:t>1-2 </a:t>
            </a:r>
            <a:r>
              <a:rPr lang="sr-Cyrl-RS" b="1" dirty="0" smtClean="0"/>
              <a:t>тања сензорна </a:t>
            </a:r>
            <a:r>
              <a:rPr lang="sr-Cyrl-RS" dirty="0" smtClean="0"/>
              <a:t>влакна 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завршавају се латерално од примарних завршетака (могу да их окружују или да се гранају)</a:t>
            </a:r>
          </a:p>
          <a:p>
            <a:pPr>
              <a:buFont typeface="Arial" pitchFamily="34" charset="0"/>
              <a:buChar char="•"/>
            </a:pPr>
            <a:r>
              <a:rPr lang="sr-Cyrl-RS" dirty="0"/>
              <a:t> </a:t>
            </a:r>
            <a:r>
              <a:rPr lang="sr-Cyrl-RS" dirty="0" smtClean="0"/>
              <a:t>тип </a:t>
            </a:r>
            <a:r>
              <a:rPr lang="en-US" b="1" dirty="0" smtClean="0"/>
              <a:t>II</a:t>
            </a:r>
            <a:r>
              <a:rPr lang="en-US" dirty="0" smtClean="0"/>
              <a:t> (</a:t>
            </a:r>
            <a:r>
              <a:rPr lang="sr-Cyrl-RS" dirty="0" smtClean="0"/>
              <a:t>8</a:t>
            </a:r>
            <a:r>
              <a:rPr lang="en-US" dirty="0" smtClean="0"/>
              <a:t> </a:t>
            </a:r>
            <a:r>
              <a:rPr lang="el-GR" dirty="0" smtClean="0"/>
              <a:t>μ</a:t>
            </a:r>
            <a:r>
              <a:rPr lang="en-US" dirty="0" smtClean="0"/>
              <a:t>m)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sr-Cyrl-RS" dirty="0" smtClean="0"/>
              <a:t>брзина провођења импулса </a:t>
            </a:r>
            <a:r>
              <a:rPr lang="sr-Cyrl-RS" b="1" dirty="0" smtClean="0"/>
              <a:t>30-60 </a:t>
            </a:r>
            <a:r>
              <a:rPr lang="sr-Latn-RS" b="1" dirty="0" smtClean="0"/>
              <a:t>m/s</a:t>
            </a:r>
            <a:r>
              <a:rPr lang="sr-Cyrl-RS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8538</TotalTime>
  <Words>4822</Words>
  <Application>Microsoft Office PowerPoint</Application>
  <PresentationFormat>On-screen Show (4:3)</PresentationFormat>
  <Paragraphs>716</Paragraphs>
  <Slides>67</Slides>
  <Notes>3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842</cp:revision>
  <dcterms:created xsi:type="dcterms:W3CDTF">2018-10-16T11:09:14Z</dcterms:created>
  <dcterms:modified xsi:type="dcterms:W3CDTF">2021-04-28T09:18:57Z</dcterms:modified>
</cp:coreProperties>
</file>